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9"/>
  </p:notesMasterIdLst>
  <p:sldIdLst>
    <p:sldId id="258" r:id="rId2"/>
    <p:sldId id="740" r:id="rId3"/>
    <p:sldId id="729" r:id="rId4"/>
    <p:sldId id="744" r:id="rId5"/>
    <p:sldId id="745" r:id="rId6"/>
    <p:sldId id="746" r:id="rId7"/>
    <p:sldId id="731" r:id="rId8"/>
    <p:sldId id="759" r:id="rId9"/>
    <p:sldId id="761" r:id="rId10"/>
    <p:sldId id="794" r:id="rId11"/>
    <p:sldId id="602" r:id="rId12"/>
    <p:sldId id="795" r:id="rId13"/>
    <p:sldId id="796" r:id="rId14"/>
    <p:sldId id="760" r:id="rId15"/>
    <p:sldId id="601" r:id="rId16"/>
    <p:sldId id="678" r:id="rId17"/>
    <p:sldId id="606" r:id="rId18"/>
    <p:sldId id="677" r:id="rId19"/>
    <p:sldId id="660" r:id="rId20"/>
    <p:sldId id="734" r:id="rId21"/>
    <p:sldId id="607" r:id="rId22"/>
    <p:sldId id="608" r:id="rId23"/>
    <p:sldId id="619" r:id="rId24"/>
    <p:sldId id="733" r:id="rId25"/>
    <p:sldId id="727" r:id="rId26"/>
    <p:sldId id="757" r:id="rId27"/>
    <p:sldId id="615" r:id="rId28"/>
    <p:sldId id="612" r:id="rId29"/>
    <p:sldId id="758" r:id="rId30"/>
    <p:sldId id="614" r:id="rId31"/>
    <p:sldId id="611" r:id="rId32"/>
    <p:sldId id="617" r:id="rId33"/>
    <p:sldId id="732" r:id="rId34"/>
    <p:sldId id="599" r:id="rId35"/>
    <p:sldId id="728" r:id="rId36"/>
    <p:sldId id="788" r:id="rId37"/>
    <p:sldId id="753" r:id="rId38"/>
    <p:sldId id="725" r:id="rId39"/>
    <p:sldId id="769" r:id="rId40"/>
    <p:sldId id="789" r:id="rId41"/>
    <p:sldId id="742" r:id="rId42"/>
    <p:sldId id="743" r:id="rId43"/>
    <p:sldId id="687" r:id="rId44"/>
    <p:sldId id="792" r:id="rId45"/>
    <p:sldId id="790" r:id="rId46"/>
    <p:sldId id="659" r:id="rId47"/>
    <p:sldId id="688" r:id="rId48"/>
    <p:sldId id="748" r:id="rId49"/>
    <p:sldId id="661" r:id="rId50"/>
    <p:sldId id="690" r:id="rId51"/>
    <p:sldId id="616" r:id="rId52"/>
    <p:sldId id="798" r:id="rId53"/>
    <p:sldId id="800" r:id="rId54"/>
    <p:sldId id="797" r:id="rId55"/>
    <p:sldId id="465" r:id="rId56"/>
    <p:sldId id="799" r:id="rId57"/>
    <p:sldId id="801" r:id="rId58"/>
    <p:sldId id="706" r:id="rId59"/>
    <p:sldId id="823" r:id="rId60"/>
    <p:sldId id="804" r:id="rId61"/>
    <p:sldId id="806" r:id="rId62"/>
    <p:sldId id="807" r:id="rId63"/>
    <p:sldId id="808" r:id="rId64"/>
    <p:sldId id="809" r:id="rId65"/>
    <p:sldId id="810" r:id="rId66"/>
    <p:sldId id="811" r:id="rId67"/>
    <p:sldId id="812" r:id="rId68"/>
    <p:sldId id="813" r:id="rId69"/>
    <p:sldId id="814" r:id="rId70"/>
    <p:sldId id="674" r:id="rId71"/>
    <p:sldId id="824" r:id="rId72"/>
    <p:sldId id="836" r:id="rId73"/>
    <p:sldId id="837" r:id="rId74"/>
    <p:sldId id="805" r:id="rId75"/>
    <p:sldId id="802" r:id="rId76"/>
    <p:sldId id="803" r:id="rId77"/>
    <p:sldId id="762" r:id="rId78"/>
    <p:sldId id="475" r:id="rId79"/>
    <p:sldId id="763" r:id="rId80"/>
    <p:sldId id="764" r:id="rId81"/>
    <p:sldId id="765" r:id="rId82"/>
    <p:sldId id="767" r:id="rId83"/>
    <p:sldId id="768" r:id="rId84"/>
    <p:sldId id="676" r:id="rId85"/>
    <p:sldId id="771" r:id="rId86"/>
    <p:sldId id="770" r:id="rId87"/>
    <p:sldId id="482" r:id="rId88"/>
    <p:sldId id="673" r:id="rId89"/>
    <p:sldId id="679" r:id="rId90"/>
    <p:sldId id="686" r:id="rId91"/>
    <p:sldId id="684" r:id="rId92"/>
    <p:sldId id="723" r:id="rId93"/>
    <p:sldId id="786" r:id="rId94"/>
    <p:sldId id="785" r:id="rId95"/>
    <p:sldId id="838" r:id="rId96"/>
    <p:sldId id="841" r:id="rId97"/>
    <p:sldId id="839" r:id="rId98"/>
    <p:sldId id="842" r:id="rId99"/>
    <p:sldId id="840" r:id="rId100"/>
    <p:sldId id="828" r:id="rId101"/>
    <p:sldId id="830" r:id="rId102"/>
    <p:sldId id="829" r:id="rId103"/>
    <p:sldId id="825" r:id="rId104"/>
    <p:sldId id="835" r:id="rId105"/>
    <p:sldId id="722" r:id="rId106"/>
    <p:sldId id="832" r:id="rId107"/>
    <p:sldId id="834" r:id="rId108"/>
    <p:sldId id="782" r:id="rId109"/>
    <p:sldId id="724" r:id="rId110"/>
    <p:sldId id="784" r:id="rId111"/>
    <p:sldId id="730" r:id="rId112"/>
    <p:sldId id="815" r:id="rId113"/>
    <p:sldId id="756" r:id="rId114"/>
    <p:sldId id="726" r:id="rId115"/>
    <p:sldId id="754" r:id="rId116"/>
    <p:sldId id="755" r:id="rId117"/>
    <p:sldId id="822" r:id="rId118"/>
    <p:sldId id="821" r:id="rId119"/>
    <p:sldId id="787" r:id="rId120"/>
    <p:sldId id="816" r:id="rId121"/>
    <p:sldId id="817" r:id="rId122"/>
    <p:sldId id="783" r:id="rId123"/>
    <p:sldId id="818" r:id="rId124"/>
    <p:sldId id="819" r:id="rId125"/>
    <p:sldId id="820" r:id="rId126"/>
    <p:sldId id="827" r:id="rId127"/>
    <p:sldId id="468" r:id="rId128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99"/>
    <a:srgbClr val="FDC96B"/>
    <a:srgbClr val="FF7171"/>
    <a:srgbClr val="00F26D"/>
    <a:srgbClr val="FFE181"/>
    <a:srgbClr val="FDD691"/>
    <a:srgbClr val="FFDDFF"/>
    <a:srgbClr val="FF3B3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8" autoAdjust="0"/>
    <p:restoredTop sz="91954" autoAdjust="0"/>
  </p:normalViewPr>
  <p:slideViewPr>
    <p:cSldViewPr>
      <p:cViewPr>
        <p:scale>
          <a:sx n="100" d="100"/>
          <a:sy n="100" d="100"/>
        </p:scale>
        <p:origin x="-1920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96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34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5B0BB495-5371-47D2-9EDE-E07FC69DB1A1}" type="datetimeFigureOut">
              <a:rPr lang="sr-Latn-CS"/>
              <a:pPr>
                <a:defRPr/>
              </a:pPr>
              <a:t>21.11.2023.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r-Latn-C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sr-Latn-C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B5A5D08E-5FF1-4673-8E99-116626959F31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5976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>
            <a:extLst>
              <a:ext uri="{FF2B5EF4-FFF2-40B4-BE49-F238E27FC236}">
                <a16:creationId xmlns="" xmlns:a16="http://schemas.microsoft.com/office/drawing/2014/main" id="{6535856E-3B22-45B1-827C-E6AD2398A7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CF09B61-2D5F-4801-A12B-E3DF7F4E86C6}" type="slidenum">
              <a:rPr lang="el-GR" altLang="en-US"/>
              <a:pPr eaLnBrk="1" hangingPunct="1"/>
              <a:t>50</a:t>
            </a:fld>
            <a:endParaRPr lang="el-GR" altLang="en-US"/>
          </a:p>
        </p:txBody>
      </p:sp>
      <p:sp>
        <p:nvSpPr>
          <p:cNvPr id="117763" name="Rectangle 2">
            <a:extLst>
              <a:ext uri="{FF2B5EF4-FFF2-40B4-BE49-F238E27FC236}">
                <a16:creationId xmlns="" xmlns:a16="http://schemas.microsoft.com/office/drawing/2014/main" id="{0C5464F7-6491-4280-AF71-4B063CE80D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4213"/>
            <a:ext cx="4576762" cy="3432175"/>
          </a:xfrm>
          <a:noFill/>
          <a:ln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4" name="Rectangle 3">
            <a:extLst>
              <a:ext uri="{FF2B5EF4-FFF2-40B4-BE49-F238E27FC236}">
                <a16:creationId xmlns="" xmlns:a16="http://schemas.microsoft.com/office/drawing/2014/main" id="{A2E29282-8EFB-487A-824B-767D6B8A29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endParaRPr lang="el-G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441592" y="860772"/>
            <a:ext cx="4167798" cy="2947532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075120" y="4094552"/>
            <a:ext cx="4905640" cy="7511758"/>
          </a:xfrm>
          <a:prstGeom prst="rect">
            <a:avLst/>
          </a:prstGeom>
        </p:spPr>
        <p:txBody>
          <a:bodyPr lIns="0" tIns="0" rIns="0" bIns="0">
            <a:normAutofit lnSpcReduction="10000"/>
          </a:bodyPr>
          <a:lstStyle/>
          <a:p>
            <a:r>
              <a:rPr lang="en-US" sz="1800" spc="-1" dirty="0">
                <a:latin typeface="Arial"/>
              </a:rPr>
              <a:t>Reclassification of subjects into the different HF phenotypes based on the 2016 ESC </a:t>
            </a:r>
            <a:r>
              <a:rPr lang="en-US" sz="1800" spc="-1" dirty="0" err="1">
                <a:latin typeface="Arial"/>
              </a:rPr>
              <a:t>vs</a:t>
            </a:r>
            <a:r>
              <a:rPr lang="en-US" sz="1800" spc="-1" dirty="0">
                <a:latin typeface="Arial"/>
              </a:rPr>
              <a:t> the 2021 ESC HF guidelines. </a:t>
            </a:r>
            <a:r>
              <a:rPr lang="en-US" sz="1800" spc="-1" dirty="0" err="1">
                <a:latin typeface="Arial"/>
              </a:rPr>
              <a:t>ACEi</a:t>
            </a:r>
            <a:r>
              <a:rPr lang="en-US" sz="1800" spc="-1" dirty="0">
                <a:latin typeface="Arial"/>
              </a:rPr>
              <a:t>, </a:t>
            </a:r>
            <a:r>
              <a:rPr lang="en-US" sz="1800" spc="-1" dirty="0" err="1">
                <a:latin typeface="Arial"/>
              </a:rPr>
              <a:t>angiotensin</a:t>
            </a:r>
            <a:r>
              <a:rPr lang="en-US" sz="1800" spc="-1" dirty="0">
                <a:latin typeface="Arial"/>
              </a:rPr>
              <a:t>‐converting enzyme inhibitor; ARB, </a:t>
            </a:r>
            <a:r>
              <a:rPr lang="en-US" sz="1800" spc="-1" dirty="0" err="1">
                <a:latin typeface="Arial"/>
              </a:rPr>
              <a:t>angiotensin</a:t>
            </a:r>
            <a:r>
              <a:rPr lang="en-US" sz="1800" spc="-1" dirty="0">
                <a:latin typeface="Arial"/>
              </a:rPr>
              <a:t> receptor blocker; ARNI, </a:t>
            </a:r>
            <a:r>
              <a:rPr lang="en-US" sz="1800" spc="-1" dirty="0" err="1">
                <a:latin typeface="Arial"/>
              </a:rPr>
              <a:t>angiotensin</a:t>
            </a:r>
            <a:r>
              <a:rPr lang="en-US" sz="1800" spc="-1" dirty="0">
                <a:latin typeface="Arial"/>
              </a:rPr>
              <a:t>‐receptor </a:t>
            </a:r>
            <a:r>
              <a:rPr lang="en-US" sz="1800" spc="-1" dirty="0" err="1">
                <a:latin typeface="Arial"/>
              </a:rPr>
              <a:t>neprilysin</a:t>
            </a:r>
            <a:r>
              <a:rPr lang="en-US" sz="1800" spc="-1" dirty="0">
                <a:latin typeface="Arial"/>
              </a:rPr>
              <a:t> inhibitor; BMI, body mass index; DBP, diastolic blood pressure; DBP, diastolic blood pressure, GFR, </a:t>
            </a:r>
            <a:r>
              <a:rPr lang="en-US" sz="1800" spc="-1" dirty="0" err="1">
                <a:latin typeface="Arial"/>
              </a:rPr>
              <a:t>glomerular</a:t>
            </a:r>
            <a:r>
              <a:rPr lang="en-US" sz="1800" spc="-1" dirty="0">
                <a:latin typeface="Arial"/>
              </a:rPr>
              <a:t> filtration rate; ICD, implantable </a:t>
            </a:r>
            <a:r>
              <a:rPr lang="en-US" sz="1800" spc="-1" dirty="0" err="1">
                <a:latin typeface="Arial"/>
              </a:rPr>
              <a:t>cardioverter</a:t>
            </a:r>
            <a:r>
              <a:rPr lang="en-US" sz="1800" spc="-1" dirty="0">
                <a:latin typeface="Arial"/>
              </a:rPr>
              <a:t>‐defibrillator; MRA, </a:t>
            </a:r>
            <a:r>
              <a:rPr lang="en-US" sz="1800" spc="-1" dirty="0" err="1">
                <a:latin typeface="Arial"/>
              </a:rPr>
              <a:t>mineralocorticoid</a:t>
            </a:r>
            <a:r>
              <a:rPr lang="en-US" sz="1800" spc="-1" dirty="0">
                <a:latin typeface="Arial"/>
              </a:rPr>
              <a:t> receptor antagonist; NT‐</a:t>
            </a:r>
            <a:r>
              <a:rPr lang="en-US" sz="1800" spc="-1" dirty="0" err="1">
                <a:latin typeface="Arial"/>
              </a:rPr>
              <a:t>proBNP</a:t>
            </a:r>
            <a:r>
              <a:rPr lang="en-US" sz="1800" spc="-1" dirty="0">
                <a:latin typeface="Arial"/>
              </a:rPr>
              <a:t>, N‐terminal pro‐B‐type </a:t>
            </a:r>
            <a:r>
              <a:rPr lang="en-US" sz="1800" spc="-1" dirty="0" err="1">
                <a:latin typeface="Arial"/>
              </a:rPr>
              <a:t>natriuretic</a:t>
            </a:r>
            <a:r>
              <a:rPr lang="en-US" sz="1800" spc="-1" dirty="0">
                <a:latin typeface="Arial"/>
              </a:rPr>
              <a:t> peptide; OSAS, obstructive sleep </a:t>
            </a:r>
            <a:r>
              <a:rPr lang="en-US" sz="1800" spc="-1" dirty="0" err="1">
                <a:latin typeface="Arial"/>
              </a:rPr>
              <a:t>apnoea</a:t>
            </a:r>
            <a:r>
              <a:rPr lang="en-US" sz="1800" spc="-1" dirty="0">
                <a:latin typeface="Arial"/>
              </a:rPr>
              <a:t>; SGLT2i, Sodium‐glucose‐co‐transporter 2 inhibitor; SBP, systolic blood pressure.</a:t>
            </a:r>
          </a:p>
          <a:p>
            <a:r>
              <a:rPr lang="en-US" sz="1800" spc="-1" dirty="0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4775" y="652463"/>
            <a:ext cx="4302125" cy="3225800"/>
          </a:xfrm>
          <a:prstGeom prst="rect">
            <a:avLst/>
          </a:prstGeom>
        </p:spPr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705751" y="4085315"/>
            <a:ext cx="5639478" cy="3870104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800" spc="-1" dirty="0">
                <a:latin typeface="Arial"/>
              </a:rPr>
              <a:t>Summary of several new recommendations in the 2023 Focused Update of the 2021 ESC Guidelines for the diagnosis and treatment of acute and chronic heart failure</a:t>
            </a:r>
            <a:r>
              <a:rPr lang="en-US" sz="800" spc="-1" baseline="33000" dirty="0">
                <a:latin typeface="Arial"/>
              </a:rPr>
              <a:t>1</a:t>
            </a:r>
            <a:r>
              <a:rPr lang="en-US" sz="800" spc="-1" dirty="0">
                <a:latin typeface="Arial"/>
              </a:rPr>
              <a:t>.</a:t>
            </a:r>
          </a:p>
          <a:p>
            <a:endParaRPr lang="en-US" sz="800" spc="-1" dirty="0">
              <a:latin typeface="Arial"/>
            </a:endParaRPr>
          </a:p>
          <a:p>
            <a:endParaRPr lang="en-US" sz="800" spc="-1" dirty="0">
              <a:latin typeface="Arial"/>
            </a:endParaRPr>
          </a:p>
          <a:p>
            <a:endParaRPr lang="en-US" sz="800" spc="-1" dirty="0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imple Slides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1AA6EDBC-FB6A-B64C-81F8-E3CC6A7D4B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8625" y="1714500"/>
            <a:ext cx="8048625" cy="47744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 i="0" spc="0">
                <a:solidFill>
                  <a:schemeClr val="tx1"/>
                </a:solidFill>
                <a:latin typeface="Lub Dub Medium" panose="020B0603030403020204" pitchFamily="34" charset="77"/>
              </a:defRPr>
            </a:lvl1pPr>
            <a:lvl2pPr marL="320040" indent="0" algn="ctr">
              <a:buNone/>
              <a:defRPr sz="1400"/>
            </a:lvl2pPr>
            <a:lvl3pPr marL="640080" indent="0" algn="ctr">
              <a:buNone/>
              <a:defRPr sz="1300"/>
            </a:lvl3pPr>
            <a:lvl4pPr marL="960120" indent="0" algn="ctr">
              <a:buNone/>
              <a:defRPr sz="1100"/>
            </a:lvl4pPr>
            <a:lvl5pPr marL="1280160" indent="0" algn="ctr">
              <a:buNone/>
              <a:defRPr sz="1100"/>
            </a:lvl5pPr>
            <a:lvl6pPr marL="1600200" indent="0" algn="ctr">
              <a:buNone/>
              <a:defRPr sz="1100"/>
            </a:lvl6pPr>
            <a:lvl7pPr marL="1920240" indent="0" algn="ctr">
              <a:buNone/>
              <a:defRPr sz="1100"/>
            </a:lvl7pPr>
            <a:lvl8pPr marL="2240280" indent="0" algn="ctr">
              <a:buNone/>
              <a:defRPr sz="1100"/>
            </a:lvl8pPr>
            <a:lvl9pPr marL="2560320" indent="0" algn="ctr">
              <a:buNone/>
              <a:defRPr sz="1100"/>
            </a:lvl9pPr>
          </a:lstStyle>
          <a:p>
            <a:r>
              <a:rPr lang="en-US" dirty="0"/>
              <a:t>Subtitle Goes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D071E32A-24AE-B14F-B5C9-A4A95D5148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8625" y="1016001"/>
            <a:ext cx="8048625" cy="761999"/>
          </a:xfrm>
          <a:prstGeom prst="rect">
            <a:avLst/>
          </a:prstGeom>
        </p:spPr>
        <p:txBody>
          <a:bodyPr anchor="b"/>
          <a:lstStyle>
            <a:lvl1pPr algn="l">
              <a:defRPr sz="3500" b="1" i="0" spc="0">
                <a:solidFill>
                  <a:schemeClr val="tx1"/>
                </a:solidFill>
                <a:latin typeface="Lub Dub Heavy" panose="020B0603030403020204" pitchFamily="34" charset="77"/>
              </a:defRPr>
            </a:lvl1pPr>
          </a:lstStyle>
          <a:p>
            <a:r>
              <a:rPr lang="en-US" dirty="0"/>
              <a:t>Content Slide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0DE6F699-6614-4E4A-9A3A-5CBC08D00386}"/>
              </a:ext>
            </a:extLst>
          </p:cNvPr>
          <p:cNvSpPr/>
          <p:nvPr userDrawn="1"/>
        </p:nvSpPr>
        <p:spPr>
          <a:xfrm>
            <a:off x="8810625" y="6413500"/>
            <a:ext cx="190500" cy="254000"/>
          </a:xfrm>
          <a:prstGeom prst="ellipse">
            <a:avLst/>
          </a:prstGeom>
          <a:noFill/>
          <a:ln w="31750" cap="rnd">
            <a:solidFill>
              <a:srgbClr val="8A8B8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" tIns="32004" rIns="64008" bIns="32004"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xmlns="" id="{B1297DD0-FE1F-E240-B9DD-27B5D6D8BB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67961" y="6357938"/>
            <a:ext cx="275828" cy="365125"/>
          </a:xfrm>
          <a:prstGeom prst="rect">
            <a:avLst/>
          </a:prstGeom>
        </p:spPr>
        <p:txBody>
          <a:bodyPr vert="horz" lIns="64008" tIns="32004" rIns="64008" bIns="32004" rtlCol="0" anchor="ctr"/>
          <a:lstStyle>
            <a:lvl1pPr algn="ctr">
              <a:defRPr sz="600" b="0" i="0">
                <a:solidFill>
                  <a:srgbClr val="8A8B8A"/>
                </a:solidFill>
                <a:latin typeface="Lub Dub Medium" panose="020B0603030403020204" pitchFamily="34" charset="77"/>
              </a:defRPr>
            </a:lvl1pPr>
          </a:lstStyle>
          <a:p>
            <a:fld id="{01CD3B2E-BC1C-6C4D-9D91-A67B950EE32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5365441-9754-4E5E-A4C3-78E00EC85D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9095" y="444500"/>
            <a:ext cx="811530" cy="41038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9933B73-CBF8-4D78-AE91-FC687090A463}"/>
              </a:ext>
            </a:extLst>
          </p:cNvPr>
          <p:cNvSpPr txBox="1"/>
          <p:nvPr userDrawn="1"/>
        </p:nvSpPr>
        <p:spPr>
          <a:xfrm>
            <a:off x="0" y="6324600"/>
            <a:ext cx="9144000" cy="926407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6000">
                <a:schemeClr val="accent2">
                  <a:lumMod val="75000"/>
                </a:schemeClr>
              </a:gs>
              <a:gs pos="100000">
                <a:srgbClr val="FF0000"/>
              </a:gs>
            </a:gsLst>
            <a:lin ang="2700000" scaled="1"/>
            <a:tileRect/>
          </a:gradFill>
        </p:spPr>
        <p:txBody>
          <a:bodyPr wrap="square" lIns="64008" tIns="32004" rIns="64008" bIns="32004" rtlCol="0">
            <a:spAutoFit/>
          </a:bodyPr>
          <a:lstStyle/>
          <a:p>
            <a:pPr algn="ctr"/>
            <a:endParaRPr lang="en-US" sz="5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7630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el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 descr="Subtitle"/>
          <p:cNvSpPr>
            <a:spLocks noGrp="1"/>
          </p:cNvSpPr>
          <p:nvPr>
            <p:ph type="body" sz="quarter" idx="10" hasCustomPrompt="1"/>
          </p:nvPr>
        </p:nvSpPr>
        <p:spPr>
          <a:xfrm>
            <a:off x="640080" y="1321912"/>
            <a:ext cx="7863840" cy="51206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ts val="2200"/>
              </a:lnSpc>
              <a:spcAft>
                <a:spcPts val="0"/>
              </a:spcAft>
              <a:buNone/>
              <a:defRPr sz="2000" b="0" i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/>
              <a:t>Subtitle goes here in Arial Regular 20/22pts sentence case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640080" y="402336"/>
            <a:ext cx="7863840" cy="914400"/>
          </a:xfrm>
        </p:spPr>
        <p:txBody>
          <a:bodyPr/>
          <a:lstStyle/>
          <a:p>
            <a:r>
              <a:rPr lang="en-US" dirty="0"/>
              <a:t>Slide title goes here in Arial Bold sentence case 24/26pts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 hasCustomPrompt="1"/>
          </p:nvPr>
        </p:nvSpPr>
        <p:spPr>
          <a:xfrm>
            <a:off x="640080" y="1926336"/>
            <a:ext cx="7863840" cy="4011168"/>
          </a:xfrm>
        </p:spPr>
        <p:txBody>
          <a:bodyPr/>
          <a:lstStyle/>
          <a:p>
            <a:pPr lvl="0"/>
            <a:r>
              <a:rPr lang="en-US" dirty="0"/>
              <a:t>Bulleted list first level Arial Regular 18pts</a:t>
            </a:r>
          </a:p>
          <a:p>
            <a:pPr lvl="1"/>
            <a:r>
              <a:rPr lang="en-US" dirty="0"/>
              <a:t>Bulleted list second level Arial Regular 16pts</a:t>
            </a:r>
          </a:p>
          <a:p>
            <a:pPr lvl="2"/>
            <a:r>
              <a:rPr lang="en-US" dirty="0"/>
              <a:t>Bulleted list third level Arial Regular 14pts</a:t>
            </a:r>
          </a:p>
          <a:p>
            <a:pPr lvl="3"/>
            <a:r>
              <a:rPr lang="en-US" dirty="0"/>
              <a:t>Bulleted list fourth level Arial Regular 12pts</a:t>
            </a:r>
          </a:p>
          <a:p>
            <a:pPr lvl="4"/>
            <a:r>
              <a:rPr lang="en-US" dirty="0"/>
              <a:t>Bulleted list fifth level Arial Regular 10pts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7248" y="6254611"/>
            <a:ext cx="6494602" cy="2508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8120" y="6254610"/>
            <a:ext cx="400035" cy="247031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marL="28575">
              <a:spcBef>
                <a:spcPts val="11"/>
              </a:spcBef>
            </a:pPr>
            <a:fld id="{81D60167-4931-47E6-BA6A-407CBD079E47}" type="slidenum">
              <a:rPr lang="en-GB" spc="-4" smtClean="0"/>
              <a:pPr marL="28575">
                <a:spcBef>
                  <a:spcPts val="11"/>
                </a:spcBef>
              </a:pPr>
              <a:t>‹#›</a:t>
            </a:fld>
            <a:endParaRPr lang="en-GB" spc="-4" dirty="0"/>
          </a:p>
        </p:txBody>
      </p:sp>
    </p:spTree>
    <p:extLst>
      <p:ext uri="{BB962C8B-B14F-4D97-AF65-F5344CB8AC3E}">
        <p14:creationId xmlns="" xmlns:p14="http://schemas.microsoft.com/office/powerpoint/2010/main" val="373013062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pic>
        <p:nvPicPr>
          <p:cNvPr id="5" name="Picture 7" descr="E:\DOKUMENTI\Nimda dokumenti\memo grb.png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763688" y="44624"/>
            <a:ext cx="5256584" cy="96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jpe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4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tiff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gif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1.emf"/><Relationship Id="rId4" Type="http://schemas.openxmlformats.org/officeDocument/2006/relationships/image" Target="../media/image150.gi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emf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emf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2.png"/><Relationship Id="rId4" Type="http://schemas.openxmlformats.org/officeDocument/2006/relationships/image" Target="../media/image156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Srdjan\Desktop\Pictur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645024"/>
            <a:ext cx="5616624" cy="139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1060" name="Picture 4" descr="Self-harm iceberg reveals hidden depth | InSight+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052736"/>
            <a:ext cx="5616624" cy="2558343"/>
          </a:xfrm>
          <a:prstGeom prst="rect">
            <a:avLst/>
          </a:prstGeom>
          <a:noFill/>
        </p:spPr>
      </p:pic>
      <p:sp>
        <p:nvSpPr>
          <p:cNvPr id="6" name="Subtitle 8"/>
          <p:cNvSpPr txBox="1">
            <a:spLocks/>
          </p:cNvSpPr>
          <p:nvPr/>
        </p:nvSpPr>
        <p:spPr bwMode="auto">
          <a:xfrm>
            <a:off x="755576" y="5733256"/>
            <a:ext cx="8072437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sr-Latn-C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Prof.MD Goran Davidovic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sr-Latn-C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Clinic of Cardiology, University Clinical Center Kragujevac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sr-Latn-C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Faculty of medical sciences, University in Kragujevac</a:t>
            </a:r>
          </a:p>
        </p:txBody>
      </p:sp>
      <p:pic>
        <p:nvPicPr>
          <p:cNvPr id="7" name="Picture 4" descr="https://live-production.wcms.abc-cdn.net.au/454e314731c99e5a75ab991877d36717?impolicy=wcms_crop_resize&amp;cropH=1080&amp;cropW=1918&amp;xPos=1&amp;yPos=0&amp;width=862&amp;height=485"/>
          <p:cNvPicPr>
            <a:picLocks noChangeAspect="1" noChangeArrowheads="1"/>
          </p:cNvPicPr>
          <p:nvPr/>
        </p:nvPicPr>
        <p:blipFill>
          <a:blip r:embed="rId4" cstate="print"/>
          <a:srcRect l="16663" t="12470" r="18437" b="68825"/>
          <a:stretch>
            <a:fillRect/>
          </a:stretch>
        </p:blipFill>
        <p:spPr bwMode="auto">
          <a:xfrm>
            <a:off x="4355976" y="2348880"/>
            <a:ext cx="1188123" cy="192669"/>
          </a:xfrm>
          <a:prstGeom prst="rect">
            <a:avLst/>
          </a:prstGeom>
          <a:noFill/>
        </p:spPr>
      </p:pic>
      <p:pic>
        <p:nvPicPr>
          <p:cNvPr id="8" name="Picture 4" descr="https://live-production.wcms.abc-cdn.net.au/454e314731c99e5a75ab991877d36717?impolicy=wcms_crop_resize&amp;cropH=1080&amp;cropW=1918&amp;xPos=1&amp;yPos=0&amp;width=862&amp;height=485"/>
          <p:cNvPicPr>
            <a:picLocks noChangeAspect="1" noChangeArrowheads="1"/>
          </p:cNvPicPr>
          <p:nvPr/>
        </p:nvPicPr>
        <p:blipFill>
          <a:blip r:embed="rId4" cstate="print"/>
          <a:srcRect l="16663" t="12470" r="18437" b="68825"/>
          <a:stretch>
            <a:fillRect/>
          </a:stretch>
        </p:blipFill>
        <p:spPr bwMode="auto">
          <a:xfrm>
            <a:off x="4355976" y="1772816"/>
            <a:ext cx="1188132" cy="192670"/>
          </a:xfrm>
          <a:prstGeom prst="rect">
            <a:avLst/>
          </a:prstGeom>
          <a:noFill/>
        </p:spPr>
      </p:pic>
      <p:pic>
        <p:nvPicPr>
          <p:cNvPr id="9" name="Picture 4" descr="https://live-production.wcms.abc-cdn.net.au/454e314731c99e5a75ab991877d36717?impolicy=wcms_crop_resize&amp;cropH=1080&amp;cropW=1918&amp;xPos=1&amp;yPos=0&amp;width=862&amp;height=485"/>
          <p:cNvPicPr>
            <a:picLocks noChangeAspect="1" noChangeArrowheads="1"/>
          </p:cNvPicPr>
          <p:nvPr/>
        </p:nvPicPr>
        <p:blipFill>
          <a:blip r:embed="rId5" cstate="print"/>
          <a:srcRect l="16663" t="12470" r="18437" b="68825"/>
          <a:stretch>
            <a:fillRect/>
          </a:stretch>
        </p:blipFill>
        <p:spPr bwMode="auto">
          <a:xfrm>
            <a:off x="3635896" y="5229200"/>
            <a:ext cx="2448272" cy="397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834" name="Picture 2" descr="https://images.squarespace-cdn.com/content/v1/5e48489da899cd09424943db/952fffb2-1554-4c8c-85b7-095d04102607/heart-failure-classification-ef-right-left-stage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712968" cy="5112568"/>
          </a:xfrm>
          <a:prstGeom prst="rect">
            <a:avLst/>
          </a:prstGeom>
          <a:noFill/>
        </p:spPr>
      </p:pic>
      <p:pic>
        <p:nvPicPr>
          <p:cNvPr id="376836" name="Picture 4" descr="Animation Collab “Atemlos” - Heart Attack by Christian Effenberger on  Dribbbl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1920213" cy="1440160"/>
          </a:xfrm>
          <a:prstGeom prst="rect">
            <a:avLst/>
          </a:prstGeom>
          <a:noFill/>
        </p:spPr>
      </p:pic>
      <p:pic>
        <p:nvPicPr>
          <p:cNvPr id="4" name="Picture 4" descr="Animation Collab “Atemlos” - Heart Attack by Christian Effenberger on  Dribbbl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1268760"/>
            <a:ext cx="1920213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1650" name="Picture 2" descr="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" y="1052736"/>
            <a:ext cx="9039225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6770" name="Picture 2" descr="Central Illustr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8352928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5746" name="Picture 2" descr="Frontiers | Systems of Care in Cardiogenic Sho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7"/>
            <a:ext cx="9036496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26" name="Picture 2" descr="SCAI Releases New Consensus Document on Classification Stages of Cardiogenic  Shock | DA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0876"/>
            <a:ext cx="6912768" cy="6617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818" name="Picture 2"/>
          <p:cNvPicPr>
            <a:picLocks noChangeAspect="1" noChangeArrowheads="1"/>
          </p:cNvPicPr>
          <p:nvPr/>
        </p:nvPicPr>
        <p:blipFill>
          <a:blip r:embed="rId2" cstate="print"/>
          <a:srcRect l="26332" t="8917" r="9717" b="4144"/>
          <a:stretch>
            <a:fillRect/>
          </a:stretch>
        </p:blipFill>
        <p:spPr bwMode="auto">
          <a:xfrm>
            <a:off x="1259632" y="1268760"/>
            <a:ext cx="7056784" cy="539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3EB1D65-0113-4A06-AEED-2929ADA6D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B23078C2-B28D-479F-8C23-803855D4F0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4046" t="14082" r="22257" b="12732"/>
          <a:stretch/>
        </p:blipFill>
        <p:spPr>
          <a:xfrm>
            <a:off x="239240" y="1062038"/>
            <a:ext cx="8581232" cy="5695646"/>
          </a:xfrm>
        </p:spPr>
      </p:pic>
    </p:spTree>
    <p:extLst>
      <p:ext uri="{BB962C8B-B14F-4D97-AF65-F5344CB8AC3E}">
        <p14:creationId xmlns="" xmlns:p14="http://schemas.microsoft.com/office/powerpoint/2010/main" val="397298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Shape 1"/>
          <p:cNvSpPr txBox="1"/>
          <p:nvPr/>
        </p:nvSpPr>
        <p:spPr>
          <a:xfrm>
            <a:off x="1403648" y="66321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1200" b="1" strike="noStrike" spc="-1" dirty="0" err="1">
                <a:solidFill>
                  <a:srgbClr val="000000"/>
                </a:solidFill>
                <a:latin typeface="Arial"/>
              </a:rPr>
              <a:t>Behnam</a:t>
            </a:r>
            <a:r>
              <a:rPr lang="en-US" sz="1200" b="1" strike="noStrike" spc="-1" dirty="0">
                <a:solidFill>
                  <a:srgbClr val="000000"/>
                </a:solidFill>
                <a:latin typeface="Arial"/>
              </a:rPr>
              <a:t> N. </a:t>
            </a:r>
            <a:r>
              <a:rPr lang="en-US" sz="1200" b="1" strike="noStrike" spc="-1" dirty="0" err="1">
                <a:solidFill>
                  <a:srgbClr val="000000"/>
                </a:solidFill>
                <a:latin typeface="Arial"/>
              </a:rPr>
              <a:t>Tehrani</a:t>
            </a:r>
            <a:r>
              <a:rPr lang="en-US" sz="1200" b="1" strike="noStrike" spc="-1" dirty="0">
                <a:solidFill>
                  <a:srgbClr val="000000"/>
                </a:solidFill>
                <a:latin typeface="Arial"/>
              </a:rPr>
              <a:t> et al. </a:t>
            </a:r>
            <a:r>
              <a:rPr lang="en-US" sz="1200" b="1" i="1" strike="noStrike" spc="-1" dirty="0">
                <a:solidFill>
                  <a:srgbClr val="000000"/>
                </a:solidFill>
                <a:latin typeface="Arial"/>
              </a:rPr>
              <a:t>J Am </a:t>
            </a:r>
            <a:r>
              <a:rPr lang="en-US" sz="1200" b="1" i="1" strike="noStrike" spc="-1" dirty="0" err="1">
                <a:solidFill>
                  <a:srgbClr val="000000"/>
                </a:solidFill>
                <a:latin typeface="Arial"/>
              </a:rPr>
              <a:t>Coll</a:t>
            </a:r>
            <a:r>
              <a:rPr lang="en-US" sz="1200" b="1" i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200" b="1" i="1" strike="noStrike" spc="-1" dirty="0" err="1">
                <a:solidFill>
                  <a:srgbClr val="000000"/>
                </a:solidFill>
                <a:latin typeface="Arial"/>
              </a:rPr>
              <a:t>Cardiol</a:t>
            </a:r>
            <a:r>
              <a:rPr lang="en-US" sz="1200" b="1" i="1" strike="noStrike" spc="-1" dirty="0">
                <a:solidFill>
                  <a:srgbClr val="000000"/>
                </a:solidFill>
                <a:latin typeface="Arial"/>
              </a:rPr>
              <a:t> HF</a:t>
            </a:r>
            <a:r>
              <a:rPr lang="en-US" sz="1200" b="1" strike="noStrike" spc="-1" dirty="0">
                <a:solidFill>
                  <a:srgbClr val="000000"/>
                </a:solidFill>
                <a:latin typeface="Arial"/>
              </a:rPr>
              <a:t> 2020; 8:879-891.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" name="Main graphic"/>
          <p:cNvPicPr/>
          <p:nvPr/>
        </p:nvPicPr>
        <p:blipFill>
          <a:blip r:embed="rId2" cstate="print"/>
          <a:stretch/>
        </p:blipFill>
        <p:spPr>
          <a:xfrm>
            <a:off x="539552" y="1052736"/>
            <a:ext cx="7704856" cy="5616624"/>
          </a:xfrm>
          <a:prstGeom prst="rect">
            <a:avLst/>
          </a:prstGeom>
          <a:ln>
            <a:noFill/>
          </a:ln>
        </p:spPr>
      </p:pic>
      <p:pic>
        <p:nvPicPr>
          <p:cNvPr id="41" name="Journal Logo"/>
          <p:cNvPicPr/>
          <p:nvPr/>
        </p:nvPicPr>
        <p:blipFill>
          <a:blip r:embed="rId3" cstate="print"/>
          <a:stretch/>
        </p:blipFill>
        <p:spPr>
          <a:xfrm>
            <a:off x="7092280" y="0"/>
            <a:ext cx="2166480" cy="714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Shape 1"/>
          <p:cNvSpPr txBox="1"/>
          <p:nvPr/>
        </p:nvSpPr>
        <p:spPr>
          <a:xfrm>
            <a:off x="1979712" y="66321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1200" b="1" strike="noStrike" spc="-1" dirty="0" err="1">
                <a:solidFill>
                  <a:srgbClr val="000000"/>
                </a:solidFill>
                <a:latin typeface="Arial"/>
              </a:rPr>
              <a:t>Behnam</a:t>
            </a:r>
            <a:r>
              <a:rPr lang="en-US" sz="1200" b="1" strike="noStrike" spc="-1" dirty="0">
                <a:solidFill>
                  <a:srgbClr val="000000"/>
                </a:solidFill>
                <a:latin typeface="Arial"/>
              </a:rPr>
              <a:t> N. </a:t>
            </a:r>
            <a:r>
              <a:rPr lang="en-US" sz="1200" b="1" strike="noStrike" spc="-1" dirty="0" err="1">
                <a:solidFill>
                  <a:srgbClr val="000000"/>
                </a:solidFill>
                <a:latin typeface="Arial"/>
              </a:rPr>
              <a:t>Tehrani</a:t>
            </a:r>
            <a:r>
              <a:rPr lang="en-US" sz="1200" b="1" strike="noStrike" spc="-1" dirty="0">
                <a:solidFill>
                  <a:srgbClr val="000000"/>
                </a:solidFill>
                <a:latin typeface="Arial"/>
              </a:rPr>
              <a:t> et al. </a:t>
            </a:r>
            <a:r>
              <a:rPr lang="en-US" sz="1200" b="1" i="1" strike="noStrike" spc="-1" dirty="0">
                <a:solidFill>
                  <a:srgbClr val="000000"/>
                </a:solidFill>
                <a:latin typeface="Arial"/>
              </a:rPr>
              <a:t>J Am </a:t>
            </a:r>
            <a:r>
              <a:rPr lang="en-US" sz="1200" b="1" i="1" strike="noStrike" spc="-1" dirty="0" err="1">
                <a:solidFill>
                  <a:srgbClr val="000000"/>
                </a:solidFill>
                <a:latin typeface="Arial"/>
              </a:rPr>
              <a:t>Coll</a:t>
            </a:r>
            <a:r>
              <a:rPr lang="en-US" sz="1200" b="1" i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200" b="1" i="1" strike="noStrike" spc="-1" dirty="0" err="1">
                <a:solidFill>
                  <a:srgbClr val="000000"/>
                </a:solidFill>
                <a:latin typeface="Arial"/>
              </a:rPr>
              <a:t>Cardiol</a:t>
            </a:r>
            <a:r>
              <a:rPr lang="en-US" sz="1200" b="1" i="1" strike="noStrike" spc="-1" dirty="0">
                <a:solidFill>
                  <a:srgbClr val="000000"/>
                </a:solidFill>
                <a:latin typeface="Arial"/>
              </a:rPr>
              <a:t> HF</a:t>
            </a:r>
            <a:r>
              <a:rPr lang="en-US" sz="1200" b="1" strike="noStrike" spc="-1" dirty="0">
                <a:solidFill>
                  <a:srgbClr val="000000"/>
                </a:solidFill>
                <a:latin typeface="Arial"/>
              </a:rPr>
              <a:t> 2020; 8:879-891.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" name="Main graphic"/>
          <p:cNvPicPr/>
          <p:nvPr/>
        </p:nvPicPr>
        <p:blipFill>
          <a:blip r:embed="rId2" cstate="print"/>
          <a:stretch/>
        </p:blipFill>
        <p:spPr>
          <a:xfrm>
            <a:off x="827584" y="1052736"/>
            <a:ext cx="6912768" cy="5544616"/>
          </a:xfrm>
          <a:prstGeom prst="rect">
            <a:avLst/>
          </a:prstGeom>
          <a:ln>
            <a:noFill/>
          </a:ln>
        </p:spPr>
      </p:pic>
      <p:pic>
        <p:nvPicPr>
          <p:cNvPr id="41" name="Journal Logo"/>
          <p:cNvPicPr/>
          <p:nvPr/>
        </p:nvPicPr>
        <p:blipFill>
          <a:blip r:embed="rId3" cstate="print"/>
          <a:stretch/>
        </p:blipFill>
        <p:spPr>
          <a:xfrm>
            <a:off x="6977520" y="188640"/>
            <a:ext cx="2166480" cy="714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xmlns="" id="{31ED90D5-0770-445D-AB89-6AB6B0069A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" y="1246909"/>
            <a:ext cx="1952625" cy="2159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Lub Dub Medium" panose="020B0603030403020204" pitchFamily="34" charset="0"/>
                <a:ea typeface="Calibri" panose="020F0502020204030204" pitchFamily="34" charset="0"/>
              </a:rPr>
              <a:t>Figure 4. Diagnostic Algorithm for HF and EF-Based Classification</a:t>
            </a:r>
            <a:endParaRPr lang="en-US" sz="2000" dirty="0">
              <a:latin typeface="Lub Dub Medium" panose="020B0603030403020204" pitchFamily="34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2F359B3-98D7-4B61-B68C-3B3418E873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CD3B2E-BC1C-6C4D-9D91-A67B950EE325}" type="slidenum">
              <a:rPr lang="en-US" smtClean="0"/>
              <a:pPr/>
              <a:t>108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6B9F76C-4A12-4F69-BA1E-3220B3DFA9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250" y="1052736"/>
            <a:ext cx="4912503" cy="51702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04E0791-BFD8-40F9-840B-B4B658080096}"/>
              </a:ext>
            </a:extLst>
          </p:cNvPr>
          <p:cNvSpPr txBox="1"/>
          <p:nvPr/>
        </p:nvSpPr>
        <p:spPr>
          <a:xfrm>
            <a:off x="208437" y="3321911"/>
            <a:ext cx="1615230" cy="2383217"/>
          </a:xfrm>
          <a:prstGeom prst="rect">
            <a:avLst/>
          </a:prstGeom>
          <a:noFill/>
        </p:spPr>
        <p:txBody>
          <a:bodyPr wrap="square" lIns="64008" tIns="32004" rIns="64008" bIns="32004">
            <a:spAutoFit/>
          </a:bodyPr>
          <a:lstStyle/>
          <a:p>
            <a:pPr>
              <a:spcBef>
                <a:spcPts val="0"/>
              </a:spcBef>
              <a:spcAft>
                <a:spcPts val="560"/>
              </a:spcAft>
            </a:pPr>
            <a:r>
              <a:rPr lang="en-US" sz="800" b="1" dirty="0">
                <a:latin typeface="Lub Dub Medium" panose="020B0603030403020204" pitchFamily="34" charset="0"/>
                <a:ea typeface="Calibri" panose="020F0502020204030204" pitchFamily="34" charset="0"/>
              </a:rPr>
              <a:t>The algorithm for a diagnosis of HF and EF-based classification is shown.</a:t>
            </a:r>
            <a:endParaRPr lang="en-US" sz="800" b="1" dirty="0">
              <a:latin typeface="Lub Dub Medium" panose="020B060303040302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800" b="1" dirty="0">
                <a:latin typeface="Lub Dub Medium" panose="020B0603030403020204" pitchFamily="34" charset="0"/>
                <a:ea typeface="Calibri" panose="020F0502020204030204" pitchFamily="34" charset="0"/>
              </a:rPr>
              <a:t>BNP indicates B-type natriuretic peptide; ECG, electrocardiogram; EF, ejection fraction; HF, heart failure; </a:t>
            </a:r>
            <a:r>
              <a:rPr lang="en-US" sz="800" b="1" dirty="0" err="1">
                <a:latin typeface="Lub Dub Medium" panose="020B0603030403020204" pitchFamily="34" charset="0"/>
                <a:ea typeface="Calibri" panose="020F0502020204030204" pitchFamily="34" charset="0"/>
              </a:rPr>
              <a:t>HFmrEF</a:t>
            </a:r>
            <a:r>
              <a:rPr lang="en-US" sz="800" b="1" dirty="0">
                <a:latin typeface="Lub Dub Medium" panose="020B0603030403020204" pitchFamily="34" charset="0"/>
                <a:ea typeface="Calibri" panose="020F0502020204030204" pitchFamily="34" charset="0"/>
              </a:rPr>
              <a:t>, heart failure with mildly reduced ejection fraction; </a:t>
            </a:r>
            <a:r>
              <a:rPr lang="en-US" sz="800" b="1" dirty="0" err="1">
                <a:latin typeface="Lub Dub Medium" panose="020B0603030403020204" pitchFamily="34" charset="0"/>
                <a:ea typeface="Calibri" panose="020F0502020204030204" pitchFamily="34" charset="0"/>
              </a:rPr>
              <a:t>HFpEF</a:t>
            </a:r>
            <a:r>
              <a:rPr lang="en-US" sz="800" b="1" dirty="0">
                <a:latin typeface="Lub Dub Medium" panose="020B0603030403020204" pitchFamily="34" charset="0"/>
                <a:ea typeface="Calibri" panose="020F0502020204030204" pitchFamily="34" charset="0"/>
              </a:rPr>
              <a:t>, heart failure with preserved ejection fraction; </a:t>
            </a:r>
            <a:r>
              <a:rPr lang="en-US" sz="800" b="1" dirty="0" err="1">
                <a:latin typeface="Lub Dub Medium" panose="020B0603030403020204" pitchFamily="34" charset="0"/>
                <a:ea typeface="Calibri" panose="020F0502020204030204" pitchFamily="34" charset="0"/>
              </a:rPr>
              <a:t>HFrEF</a:t>
            </a:r>
            <a:r>
              <a:rPr lang="en-US" sz="800" b="1" dirty="0">
                <a:latin typeface="Lub Dub Medium" panose="020B0603030403020204" pitchFamily="34" charset="0"/>
                <a:ea typeface="Calibri" panose="020F0502020204030204" pitchFamily="34" charset="0"/>
              </a:rPr>
              <a:t>, heart failure with reduced ejection fraction; LVEF, left ventricular ejection fraction; LV, left ventricular; NP, natriuretic peptides; and NT-</a:t>
            </a:r>
            <a:r>
              <a:rPr lang="en-US" sz="800" b="1" dirty="0" err="1">
                <a:latin typeface="Lub Dub Medium" panose="020B0603030403020204" pitchFamily="34" charset="0"/>
                <a:ea typeface="Calibri" panose="020F0502020204030204" pitchFamily="34" charset="0"/>
              </a:rPr>
              <a:t>proBNP</a:t>
            </a:r>
            <a:r>
              <a:rPr lang="en-US" sz="800" b="1" dirty="0">
                <a:latin typeface="Lub Dub Medium" panose="020B0603030403020204" pitchFamily="34" charset="0"/>
                <a:ea typeface="Calibri" panose="020F0502020204030204" pitchFamily="34" charset="0"/>
              </a:rPr>
              <a:t>, N-terminal pro-B type natriuretic peptide.</a:t>
            </a:r>
            <a:endParaRPr lang="en-US" sz="800" b="1" dirty="0">
              <a:latin typeface="Lub Dub Medium" panose="020B0603030403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59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SC 2021 Guideline how to manage heart fail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052736"/>
            <a:ext cx="6984776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196752"/>
            <a:ext cx="9001000" cy="5661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6718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570" name="Picture 2" descr="2021 ESC Guidelines for the diagnosis and treatment of acute and chronic heart  failure - - 2022 - European Journal of Heart Failure - Wiley Online Libr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08947"/>
            <a:ext cx="7420484" cy="56490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9525" y="9525"/>
          <a:ext cx="9229725" cy="5934075"/>
          <a:chOff x="9525" y="9525"/>
          <a:chExt cx="9229725" cy="5934075"/>
        </a:xfrm>
      </p:grpSpPr>
      <p:pic>
        <p:nvPicPr>
          <p:cNvPr id="7" name="What the General Practitioner Needs to Know About Their Chronic Heart Failure Patient" descr="What the General Practitioner Needs to Know About Their Chronic Heart Failure Patient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484784"/>
            <a:ext cx="5629275" cy="51720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525" y="9525"/>
            <a:ext cx="5715000" cy="0"/>
          </a:xfrm>
          <a:prstGeom prst="rect">
            <a:avLst/>
          </a:prstGeom>
          <a:noFill/>
        </p:spPr>
        <p:txBody>
          <a:bodyPr lIns="91440" tIns="45720" rIns="91440" bIns="45720" rtlCol="0">
            <a:spAutoFit/>
          </a:bodyPr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b="1" u="none" spc="0" dirty="0" err="1">
                <a:solidFill>
                  <a:srgbClr val="000000">
                    <a:alpha val="100000"/>
                  </a:srgbClr>
                </a:solidFill>
                <a:latin typeface="Calibri"/>
              </a:rPr>
              <a:t>Rutten</a:t>
            </a:r>
            <a:r>
              <a:rPr lang="en-US" sz="1000" b="1" u="none" spc="0" dirty="0">
                <a:solidFill>
                  <a:srgbClr val="000000">
                    <a:alpha val="100000"/>
                  </a:srgbClr>
                </a:solidFill>
                <a:latin typeface="Calibri"/>
              </a:rPr>
              <a:t> FH, Gallagher J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25" y="190500"/>
            <a:ext cx="9220200" cy="0"/>
          </a:xfrm>
          <a:prstGeom prst="rect">
            <a:avLst/>
          </a:prstGeom>
          <a:noFill/>
        </p:spPr>
        <p:txBody>
          <a:bodyPr lIns="91440" tIns="45720" rIns="91440" bIns="45720" rtlCol="0">
            <a:spAutoFit/>
          </a:bodyPr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b="1" u="none" spc="0">
                <a:solidFill>
                  <a:srgbClr val="000000">
                    <a:alpha val="100000"/>
                  </a:srgbClr>
                </a:solidFill>
                <a:latin typeface="Calibri"/>
              </a:rPr>
              <a:t>What the General Practitioner Needs to Know About Their Chronic Heart Failure Patient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25" y="371475"/>
            <a:ext cx="9220200" cy="0"/>
          </a:xfrm>
          <a:prstGeom prst="rect">
            <a:avLst/>
          </a:prstGeom>
          <a:noFill/>
        </p:spPr>
        <p:txBody>
          <a:bodyPr lIns="91440" tIns="45720" rIns="91440" bIns="45720" rtlCol="0">
            <a:spAutoFit/>
          </a:bodyPr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b="1" u="none" spc="0" dirty="0">
                <a:solidFill>
                  <a:srgbClr val="000000">
                    <a:alpha val="100000"/>
                  </a:srgbClr>
                </a:solidFill>
                <a:latin typeface="Calibri"/>
              </a:rPr>
              <a:t>Citation:  Cardiac Failure Review 2016;2(2):79–84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25" y="542925"/>
            <a:ext cx="9220200" cy="0"/>
          </a:xfrm>
          <a:prstGeom prst="rect">
            <a:avLst/>
          </a:prstGeom>
          <a:noFill/>
        </p:spPr>
        <p:txBody>
          <a:bodyPr lIns="91440" tIns="45720" rIns="91440" bIns="45720" rtlCol="0">
            <a:spAutoFit/>
          </a:bodyPr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b="1" u="none" spc="0" dirty="0">
                <a:solidFill>
                  <a:srgbClr val="000000">
                    <a:alpha val="100000"/>
                  </a:srgbClr>
                </a:solidFill>
                <a:latin typeface="Calibri"/>
              </a:rPr>
              <a:t>https://doi.org/10.15420/cfr.2016:18:1</a:t>
            </a:r>
          </a:p>
        </p:txBody>
      </p:sp>
      <p:sp>
        <p:nvSpPr>
          <p:cNvPr id="8" name="Rectangle 7"/>
          <p:cNvSpPr/>
          <p:nvPr/>
        </p:nvSpPr>
        <p:spPr>
          <a:xfrm>
            <a:off x="6156176" y="6604084"/>
            <a:ext cx="968456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1050" b="1" dirty="0" smtClean="0">
                <a:solidFill>
                  <a:srgbClr val="000000">
                    <a:alpha val="100000"/>
                  </a:srgbClr>
                </a:solidFill>
                <a:latin typeface="Calibri"/>
              </a:rPr>
              <a:t>Citation:  Cardiac Failure Review 2016;2(2):79–84</a:t>
            </a:r>
            <a:endParaRPr lang="en-US" sz="1050" b="1" dirty="0">
              <a:solidFill>
                <a:srgbClr val="000000">
                  <a:alpha val="100000"/>
                </a:srgbClr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2"/>
          <p:cNvSpPr txBox="1"/>
          <p:nvPr/>
        </p:nvSpPr>
        <p:spPr>
          <a:xfrm>
            <a:off x="504000" y="64062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800" b="1" strike="noStrike" spc="-1" dirty="0">
                <a:solidFill>
                  <a:srgbClr val="0054A6"/>
                </a:solidFill>
                <a:latin typeface="Arial"/>
              </a:rPr>
              <a:t>ESC Heart Failure, Volume: 9, Issue: 4, Pages: 2157-2169, First published: 20 April 2022, DOI: (10.1002/ehf2.13948) </a:t>
            </a:r>
            <a:endParaRPr lang="en-US" sz="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/>
          <p:cNvPicPr/>
          <p:nvPr/>
        </p:nvPicPr>
        <p:blipFill>
          <a:blip r:embed="rId3" cstate="print"/>
          <a:stretch/>
        </p:blipFill>
        <p:spPr>
          <a:xfrm>
            <a:off x="0" y="1219200"/>
            <a:ext cx="4648200" cy="4876800"/>
          </a:xfrm>
          <a:prstGeom prst="rect">
            <a:avLst/>
          </a:prstGeom>
          <a:ln>
            <a:noFill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 l="35090" t="16860" r="5163" b="27503"/>
          <a:stretch>
            <a:fillRect/>
          </a:stretch>
        </p:blipFill>
        <p:spPr bwMode="auto">
          <a:xfrm>
            <a:off x="4800600" y="0"/>
            <a:ext cx="3962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Computer Icons Symbol Question mark, symbol, trademark, business png |  PNGEg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3733800"/>
            <a:ext cx="1636960" cy="1447800"/>
          </a:xfrm>
          <a:prstGeom prst="rect">
            <a:avLst/>
          </a:prstGeom>
          <a:noFill/>
        </p:spPr>
      </p:pic>
      <p:pic>
        <p:nvPicPr>
          <p:cNvPr id="11271" name="Picture 7" descr="PATHOPHYSIOLOGY OF HEART FAILURE - ppt downloa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828800"/>
            <a:ext cx="4419600" cy="44196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874" name="Picture 2" descr="Congestive Heart Failure 26/11/2020 Pagina 19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477672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202" name="Picture 2" descr="https://els-jbs-prod-cdn.jbs.elsevierhealth.com/cms/attachment/f9f60382-366a-4573-88b9-85f8797aab27/g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136904" cy="5638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826" name="Picture 2" descr="HFp. EF Acute (diastolic Heart Failure) Cerebral Infarction/hemorrhage pulmonary edema Atrial Fibrillation Vasculopaties Disseminat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96752"/>
            <a:ext cx="7548329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850" name="Picture 2" descr="Congestive Heart Failure 26/11/2020 Pagina 18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465344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 l="25111" t="21429" r="9583" b="14286"/>
          <a:stretch>
            <a:fillRect/>
          </a:stretch>
        </p:blipFill>
        <p:spPr bwMode="auto">
          <a:xfrm>
            <a:off x="183704" y="260648"/>
            <a:ext cx="8960296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39552" y="404664"/>
            <a:ext cx="8136904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A key change in the treatment of </a:t>
            </a:r>
            <a:r>
              <a:rPr lang="en-US" sz="2400" dirty="0" err="1" smtClean="0"/>
              <a:t>HFrEF</a:t>
            </a:r>
            <a:endParaRPr lang="sr-Latn-RS" sz="2400" dirty="0" smtClean="0"/>
          </a:p>
          <a:p>
            <a:r>
              <a:rPr lang="en-US" sz="1600" dirty="0" smtClean="0">
                <a:solidFill>
                  <a:srgbClr val="FF0000"/>
                </a:solidFill>
              </a:rPr>
              <a:t>Change </a:t>
            </a:r>
            <a:r>
              <a:rPr lang="en-US" sz="1600" dirty="0" smtClean="0">
                <a:solidFill>
                  <a:srgbClr val="FF0000"/>
                </a:solidFill>
              </a:rPr>
              <a:t>from a vertical to a horizontal approach to the treatment of </a:t>
            </a:r>
            <a:r>
              <a:rPr lang="en-US" sz="1600" dirty="0" err="1" smtClean="0">
                <a:solidFill>
                  <a:srgbClr val="FF0000"/>
                </a:solidFill>
              </a:rPr>
              <a:t>HFrEF</a:t>
            </a:r>
            <a:r>
              <a:rPr lang="en-US" sz="1600" dirty="0" smtClean="0">
                <a:solidFill>
                  <a:srgbClr val="FF0000"/>
                </a:solidFill>
              </a:rPr>
              <a:t> and </a:t>
            </a:r>
            <a:r>
              <a:rPr lang="en-US" sz="1600" dirty="0" err="1" smtClean="0">
                <a:solidFill>
                  <a:srgbClr val="FF0000"/>
                </a:solidFill>
              </a:rPr>
              <a:t>HFmrEF</a:t>
            </a:r>
            <a:endParaRPr lang="sr-Latn-RS" sz="1600" dirty="0" smtClean="0">
              <a:solidFill>
                <a:srgbClr val="FF0000"/>
              </a:solidFill>
            </a:endParaRPr>
          </a:p>
          <a:p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1403648" y="2708920"/>
            <a:ext cx="3005952" cy="83099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2400" dirty="0" smtClean="0"/>
              <a:t>Classic approach</a:t>
            </a:r>
            <a:r>
              <a:rPr lang="en-US" sz="2400" dirty="0" smtClean="0"/>
              <a:t>:</a:t>
            </a:r>
            <a:endParaRPr lang="sr-Latn-RS" sz="2400" dirty="0" smtClean="0"/>
          </a:p>
          <a:p>
            <a:pPr algn="ctr"/>
            <a:r>
              <a:rPr lang="en-US" sz="2400" dirty="0" smtClean="0"/>
              <a:t>First </a:t>
            </a:r>
            <a:r>
              <a:rPr lang="en-US" sz="2400" dirty="0" smtClean="0"/>
              <a:t>titrate, then add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4788024" y="3140968"/>
            <a:ext cx="3005952" cy="83099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Fast access</a:t>
            </a:r>
            <a:r>
              <a:rPr lang="en-US" sz="2400" dirty="0" smtClean="0">
                <a:solidFill>
                  <a:srgbClr val="FF0000"/>
                </a:solidFill>
              </a:rPr>
              <a:t>:</a:t>
            </a:r>
            <a:endParaRPr lang="sr-Latn-RS" sz="2400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First </a:t>
            </a:r>
            <a:r>
              <a:rPr lang="en-US" sz="2400" dirty="0" smtClean="0">
                <a:solidFill>
                  <a:srgbClr val="FF0000"/>
                </a:solidFill>
              </a:rPr>
              <a:t>add, then titrate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30828" t="15682" r="12193" b="15828"/>
          <a:stretch>
            <a:fillRect/>
          </a:stretch>
        </p:blipFill>
        <p:spPr bwMode="auto">
          <a:xfrm>
            <a:off x="611560" y="1196752"/>
            <a:ext cx="7848872" cy="5452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987824" y="1124744"/>
            <a:ext cx="561662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400" dirty="0" smtClean="0"/>
              <a:t>four wheel drive therapy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4283968" y="5517232"/>
            <a:ext cx="2321469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000" dirty="0" smtClean="0"/>
              <a:t>4 drugs in 4 weeks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666" name="Picture 2" descr="Inpatient Initiation of HFrEF Therapies - American College of Cardiolog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724" y="1196752"/>
            <a:ext cx="8035692" cy="5655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858" name="Picture 2" descr="https://solutionpharmacy.in/wp-content/uploads/2021/05/Congestive-heart-failure-1024x4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7920880" cy="3838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4D86959-A574-2447-9DE0-AA075F699ED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5551170" cy="416337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21277E80-4DDE-7B4D-8C62-B65E84A7AD30}"/>
              </a:ext>
            </a:extLst>
          </p:cNvPr>
          <p:cNvSpPr/>
          <p:nvPr/>
        </p:nvSpPr>
        <p:spPr>
          <a:xfrm>
            <a:off x="107504" y="6350169"/>
            <a:ext cx="87525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i="1" dirty="0" err="1"/>
              <a:t>Prema</a:t>
            </a:r>
            <a:r>
              <a:rPr lang="en-US" sz="900" i="1" dirty="0"/>
              <a:t> </a:t>
            </a:r>
            <a:r>
              <a:rPr lang="en-US" sz="900" i="1" dirty="0" err="1"/>
              <a:t>Fonarow</a:t>
            </a:r>
            <a:r>
              <a:rPr lang="en-US" sz="900" i="1" dirty="0"/>
              <a:t> GC et al. Potential impact of optimal implementation of evidence-based heart failure therapies on mortality Am Heart J 2011;161:1024-1030.e3. </a:t>
            </a:r>
            <a:r>
              <a:rPr lang="en-US" sz="900" i="1" dirty="0" err="1"/>
              <a:t>i</a:t>
            </a:r>
            <a:r>
              <a:rPr lang="en-US" sz="900" i="1" dirty="0"/>
              <a:t> </a:t>
            </a:r>
          </a:p>
          <a:p>
            <a:r>
              <a:rPr lang="en-US" sz="900" i="1" dirty="0" err="1"/>
              <a:t>Bassi</a:t>
            </a:r>
            <a:r>
              <a:rPr lang="en-US" sz="900" i="1" dirty="0"/>
              <a:t> NS et al. Association of Optimal Implementation of Sodium-Glucose Cotransporter 2 Inhibitor Therapy With Outcome for Patients With Heart Failure. JAMA </a:t>
            </a:r>
            <a:r>
              <a:rPr lang="en-US" sz="900" i="1" dirty="0" err="1"/>
              <a:t>Cardiol</a:t>
            </a:r>
            <a:r>
              <a:rPr lang="en-US" sz="900" i="1" dirty="0"/>
              <a:t>. 2020;5(8):948-951.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0E64E64-9AB2-5942-A28B-ACE04A82945B}"/>
              </a:ext>
            </a:extLst>
          </p:cNvPr>
          <p:cNvSpPr txBox="1"/>
          <p:nvPr/>
        </p:nvSpPr>
        <p:spPr>
          <a:xfrm>
            <a:off x="755576" y="0"/>
            <a:ext cx="792088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sr-Latn-RS" sz="3600" b="1" dirty="0" smtClean="0">
              <a:latin typeface="+mj-lt"/>
              <a:cs typeface="Arial Black" panose="020B0604020202020204" pitchFamily="34" charset="0"/>
            </a:endParaRPr>
          </a:p>
          <a:p>
            <a:r>
              <a:rPr lang="en-US" sz="3600" b="1" dirty="0" smtClean="0">
                <a:latin typeface="+mj-lt"/>
                <a:cs typeface="Arial Black" panose="020B0604020202020204" pitchFamily="34" charset="0"/>
              </a:rPr>
              <a:t>4 </a:t>
            </a:r>
            <a:r>
              <a:rPr lang="en-US" sz="3600" b="1" dirty="0" smtClean="0">
                <a:latin typeface="+mj-lt"/>
                <a:cs typeface="Arial Black" panose="020B0604020202020204" pitchFamily="34" charset="0"/>
              </a:rPr>
              <a:t>pillars of </a:t>
            </a:r>
            <a:r>
              <a:rPr lang="en-US" sz="3600" b="1" dirty="0" err="1" smtClean="0">
                <a:latin typeface="+mj-lt"/>
                <a:cs typeface="Arial Black" panose="020B0604020202020204" pitchFamily="34" charset="0"/>
              </a:rPr>
              <a:t>HFrEF</a:t>
            </a:r>
            <a:r>
              <a:rPr lang="en-US" sz="3600" b="1" dirty="0" smtClean="0">
                <a:latin typeface="+mj-lt"/>
                <a:cs typeface="Arial Black" panose="020B0604020202020204" pitchFamily="34" charset="0"/>
              </a:rPr>
              <a:t> therapy in </a:t>
            </a:r>
            <a:r>
              <a:rPr lang="en-US" sz="3600" b="1" dirty="0" smtClean="0">
                <a:latin typeface="+mj-lt"/>
                <a:cs typeface="Arial Black" panose="020B0604020202020204" pitchFamily="34" charset="0"/>
              </a:rPr>
              <a:t>2021</a:t>
            </a:r>
            <a:endParaRPr lang="sr-Latn-RS" sz="3600" b="1" dirty="0" smtClean="0">
              <a:latin typeface="+mj-lt"/>
              <a:cs typeface="Arial Black" panose="020B0604020202020204" pitchFamily="34" charset="0"/>
            </a:endParaRP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xmlns="" id="{94CEA235-4D92-D346-8611-4F2439093141}"/>
              </a:ext>
            </a:extLst>
          </p:cNvPr>
          <p:cNvSpPr>
            <a:spLocks noChangeShapeType="1"/>
          </p:cNvSpPr>
          <p:nvPr/>
        </p:nvSpPr>
        <p:spPr bwMode="auto">
          <a:xfrm>
            <a:off x="395536" y="1081387"/>
            <a:ext cx="7988743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5BBC3F3-61A0-F541-9513-51DF551529F3}"/>
              </a:ext>
            </a:extLst>
          </p:cNvPr>
          <p:cNvSpPr txBox="1"/>
          <p:nvPr/>
        </p:nvSpPr>
        <p:spPr>
          <a:xfrm>
            <a:off x="395536" y="4964362"/>
            <a:ext cx="553188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benefit already 30 days from the start of therapy</a:t>
            </a:r>
            <a:endParaRPr lang="en-US" sz="24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CE7257D-8BC5-754E-AB8D-09C793ACE59B}"/>
              </a:ext>
            </a:extLst>
          </p:cNvPr>
          <p:cNvSpPr txBox="1"/>
          <p:nvPr/>
        </p:nvSpPr>
        <p:spPr>
          <a:xfrm>
            <a:off x="503632" y="1654453"/>
            <a:ext cx="993302" cy="40011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ARNI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3BACBEB-51CF-A44C-8183-949D3816B8B5}"/>
              </a:ext>
            </a:extLst>
          </p:cNvPr>
          <p:cNvSpPr txBox="1"/>
          <p:nvPr/>
        </p:nvSpPr>
        <p:spPr>
          <a:xfrm>
            <a:off x="2008989" y="1654453"/>
            <a:ext cx="993302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44D0FFE-6909-AB4B-840A-9FD34B9D2E1A}"/>
              </a:ext>
            </a:extLst>
          </p:cNvPr>
          <p:cNvSpPr txBox="1"/>
          <p:nvPr/>
        </p:nvSpPr>
        <p:spPr>
          <a:xfrm>
            <a:off x="3390734" y="1654453"/>
            <a:ext cx="99330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MRA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B91AE4E-906C-AB4A-A40A-D008DB0D3F9B}"/>
              </a:ext>
            </a:extLst>
          </p:cNvPr>
          <p:cNvSpPr txBox="1"/>
          <p:nvPr/>
        </p:nvSpPr>
        <p:spPr>
          <a:xfrm>
            <a:off x="4596857" y="1654453"/>
            <a:ext cx="1330560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SGLT2i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BDD24B3-BF15-4C41-A886-C6A13C680094}"/>
              </a:ext>
            </a:extLst>
          </p:cNvPr>
          <p:cNvSpPr txBox="1"/>
          <p:nvPr/>
        </p:nvSpPr>
        <p:spPr>
          <a:xfrm>
            <a:off x="6012160" y="1628800"/>
            <a:ext cx="28359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What if the patient uses all evidence-based therapy for 24 months?</a:t>
            </a:r>
            <a:endParaRPr 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FECB86F-514C-CB4A-9184-EF1CE7E60839}"/>
              </a:ext>
            </a:extLst>
          </p:cNvPr>
          <p:cNvSpPr txBox="1"/>
          <p:nvPr/>
        </p:nvSpPr>
        <p:spPr>
          <a:xfrm>
            <a:off x="6130537" y="3160232"/>
            <a:ext cx="27619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+mj-lt"/>
                <a:cs typeface="Arial Black" panose="020B0604020202020204" pitchFamily="34" charset="0"/>
              </a:rPr>
              <a:t>Total mortality</a:t>
            </a:r>
            <a:r>
              <a:rPr lang="en-US" b="1" dirty="0" smtClean="0">
                <a:latin typeface="+mj-lt"/>
                <a:cs typeface="Arial Black" panose="020B0604020202020204" pitchFamily="34" charset="0"/>
              </a:rPr>
              <a:t>:</a:t>
            </a:r>
            <a:endParaRPr lang="sr-Latn-RS" b="1" dirty="0" smtClean="0">
              <a:latin typeface="+mj-lt"/>
              <a:cs typeface="Arial Black" panose="020B0604020202020204" pitchFamily="34" charset="0"/>
            </a:endParaRPr>
          </a:p>
          <a:p>
            <a:r>
              <a:rPr lang="en-US" b="1" dirty="0" smtClean="0">
                <a:latin typeface="+mj-lt"/>
                <a:cs typeface="Arial Black" panose="020B0604020202020204" pitchFamily="34" charset="0"/>
              </a:rPr>
              <a:t>Absolute </a:t>
            </a:r>
            <a:r>
              <a:rPr lang="en-US" b="1" dirty="0" smtClean="0">
                <a:latin typeface="+mj-lt"/>
                <a:cs typeface="Arial Black" panose="020B0604020202020204" pitchFamily="34" charset="0"/>
              </a:rPr>
              <a:t>risk ⇣ </a:t>
            </a:r>
            <a:r>
              <a:rPr lang="en-US" b="1" dirty="0" smtClean="0">
                <a:solidFill>
                  <a:srgbClr val="FF0000"/>
                </a:solidFill>
                <a:latin typeface="+mj-lt"/>
                <a:cs typeface="Arial Black" panose="020B0604020202020204" pitchFamily="34" charset="0"/>
              </a:rPr>
              <a:t>25.5</a:t>
            </a:r>
            <a:r>
              <a:rPr lang="en-US" b="1" dirty="0" smtClean="0">
                <a:solidFill>
                  <a:srgbClr val="FF0000"/>
                </a:solidFill>
                <a:latin typeface="+mj-lt"/>
                <a:cs typeface="Arial Black" panose="020B0604020202020204" pitchFamily="34" charset="0"/>
              </a:rPr>
              <a:t>%</a:t>
            </a:r>
            <a:endParaRPr lang="sr-Latn-RS" b="1" dirty="0" smtClean="0">
              <a:solidFill>
                <a:srgbClr val="FF0000"/>
              </a:solidFill>
              <a:latin typeface="+mj-lt"/>
              <a:cs typeface="Arial Black" panose="020B0604020202020204" pitchFamily="34" charset="0"/>
            </a:endParaRPr>
          </a:p>
          <a:p>
            <a:r>
              <a:rPr lang="en-US" b="1" dirty="0" smtClean="0">
                <a:latin typeface="+mj-lt"/>
                <a:cs typeface="Arial Black" panose="020B0604020202020204" pitchFamily="34" charset="0"/>
              </a:rPr>
              <a:t>Relative </a:t>
            </a:r>
            <a:r>
              <a:rPr lang="en-US" b="1" dirty="0" smtClean="0">
                <a:latin typeface="+mj-lt"/>
                <a:cs typeface="Arial Black" panose="020B0604020202020204" pitchFamily="34" charset="0"/>
              </a:rPr>
              <a:t>risk ⇣ </a:t>
            </a:r>
            <a:r>
              <a:rPr lang="en-US" b="1" dirty="0" smtClean="0">
                <a:solidFill>
                  <a:srgbClr val="FF0000"/>
                </a:solidFill>
                <a:latin typeface="+mj-lt"/>
                <a:cs typeface="Arial Black" panose="020B0604020202020204" pitchFamily="34" charset="0"/>
              </a:rPr>
              <a:t>72.9</a:t>
            </a:r>
            <a:r>
              <a:rPr lang="en-US" b="1" dirty="0" smtClean="0">
                <a:solidFill>
                  <a:srgbClr val="FF0000"/>
                </a:solidFill>
                <a:latin typeface="+mj-lt"/>
                <a:cs typeface="Arial Black" panose="020B0604020202020204" pitchFamily="34" charset="0"/>
              </a:rPr>
              <a:t>%</a:t>
            </a:r>
            <a:endParaRPr lang="sr-Latn-RS" b="1" dirty="0" smtClean="0">
              <a:solidFill>
                <a:srgbClr val="FF0000"/>
              </a:solidFill>
              <a:latin typeface="+mj-lt"/>
              <a:cs typeface="Arial Black" panose="020B0604020202020204" pitchFamily="34" charset="0"/>
            </a:endParaRPr>
          </a:p>
          <a:p>
            <a:r>
              <a:rPr lang="en-US" b="1" dirty="0" smtClean="0">
                <a:latin typeface="+mj-lt"/>
                <a:cs typeface="Arial Black" panose="020B0604020202020204" pitchFamily="34" charset="0"/>
              </a:rPr>
              <a:t>NNT</a:t>
            </a:r>
            <a:r>
              <a:rPr lang="en-US" b="1" dirty="0" smtClean="0">
                <a:latin typeface="+mj-lt"/>
                <a:cs typeface="Arial Black" panose="020B0604020202020204" pitchFamily="34" charset="0"/>
              </a:rPr>
              <a:t>: </a:t>
            </a:r>
            <a:r>
              <a:rPr lang="en-US" b="1" dirty="0" smtClean="0">
                <a:latin typeface="+mj-lt"/>
                <a:cs typeface="Arial Black" panose="020B0604020202020204" pitchFamily="34" charset="0"/>
              </a:rPr>
              <a:t>3.9</a:t>
            </a:r>
            <a:endParaRPr lang="sr-Latn-RS" b="1" dirty="0" smtClean="0">
              <a:latin typeface="+mj-lt"/>
              <a:cs typeface="Arial Black" panose="020B0604020202020204" pitchFamily="34" charset="0"/>
            </a:endParaRPr>
          </a:p>
          <a:p>
            <a:endParaRPr lang="sr-Latn-RS" b="1" dirty="0" smtClean="0">
              <a:latin typeface="+mj-lt"/>
              <a:cs typeface="Arial Black" panose="020B0604020202020204" pitchFamily="34" charset="0"/>
            </a:endParaRPr>
          </a:p>
          <a:p>
            <a:r>
              <a:rPr lang="en-US" b="1" dirty="0" smtClean="0">
                <a:latin typeface="+mj-lt"/>
                <a:cs typeface="Arial Black" panose="020B0604020202020204" pitchFamily="34" charset="0"/>
              </a:rPr>
              <a:t>NNT</a:t>
            </a:r>
            <a:r>
              <a:rPr lang="en-US" b="1" dirty="0" smtClean="0">
                <a:latin typeface="+mj-lt"/>
                <a:cs typeface="Arial Black" panose="020B0604020202020204" pitchFamily="34" charset="0"/>
              </a:rPr>
              <a:t>= number needed to treat</a:t>
            </a:r>
            <a:endParaRPr lang="en-US" b="1" dirty="0">
              <a:latin typeface="+mj-lt"/>
              <a:cs typeface="Arial Black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0361" y="5855906"/>
            <a:ext cx="8430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Using the </a:t>
            </a:r>
            <a:r>
              <a:rPr lang="en-US" dirty="0" err="1" smtClean="0">
                <a:solidFill>
                  <a:srgbClr val="FF0000"/>
                </a:solidFill>
              </a:rPr>
              <a:t>HFrEF</a:t>
            </a:r>
            <a:r>
              <a:rPr lang="en-US" dirty="0" smtClean="0">
                <a:solidFill>
                  <a:srgbClr val="FF0000"/>
                </a:solidFill>
              </a:rPr>
              <a:t> four-pillar therapy for two years, one in four patients survives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469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 l="10038" t="6266" r="10158" b="12223"/>
          <a:stretch>
            <a:fillRect/>
          </a:stretch>
        </p:blipFill>
        <p:spPr bwMode="auto">
          <a:xfrm>
            <a:off x="503040" y="1124744"/>
            <a:ext cx="846144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 l="20299" t="14594" r="13010" b="19071"/>
          <a:stretch>
            <a:fillRect/>
          </a:stretch>
        </p:blipFill>
        <p:spPr bwMode="auto">
          <a:xfrm>
            <a:off x="539552" y="1124744"/>
            <a:ext cx="3176051" cy="33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474" name="Picture 2" descr="https://ars.els-cdn.com/content/image/1-s2.0-S2589790X23001233-gr1_l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052736"/>
            <a:ext cx="4968552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 l="3196" t="12798" r="13960" b="3404"/>
          <a:stretch>
            <a:fillRect/>
          </a:stretch>
        </p:blipFill>
        <p:spPr bwMode="auto">
          <a:xfrm>
            <a:off x="0" y="0"/>
            <a:ext cx="9144000" cy="686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22659" t="26590" r="33326" b="14555"/>
          <a:stretch>
            <a:fillRect/>
          </a:stretch>
        </p:blipFill>
        <p:spPr bwMode="auto">
          <a:xfrm>
            <a:off x="4121210" y="1187865"/>
            <a:ext cx="4858285" cy="4819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512463" y="1102407"/>
            <a:ext cx="1583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108674" y="1102406"/>
            <a:ext cx="2018945" cy="4862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1140" name="Picture 4" descr="Arrow .gifs : r/HyphonixRS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9424" y="2630837"/>
            <a:ext cx="295988" cy="236791"/>
          </a:xfrm>
          <a:prstGeom prst="rect">
            <a:avLst/>
          </a:prstGeom>
          <a:noFill/>
        </p:spPr>
      </p:pic>
      <p:pic>
        <p:nvPicPr>
          <p:cNvPr id="5" name="Picture 4" descr="Arrow .gifs : r/HyphonixRS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280" y="2810669"/>
            <a:ext cx="295988" cy="236791"/>
          </a:xfrm>
          <a:prstGeom prst="rect">
            <a:avLst/>
          </a:prstGeom>
          <a:noFill/>
        </p:spPr>
      </p:pic>
      <p:pic>
        <p:nvPicPr>
          <p:cNvPr id="91142" name="Picture 6" descr="Free Arrow Animations - Animated Arrow Gif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4099" y="3910013"/>
            <a:ext cx="461982" cy="185304"/>
          </a:xfrm>
          <a:prstGeom prst="rect">
            <a:avLst/>
          </a:prstGeom>
          <a:noFill/>
        </p:spPr>
      </p:pic>
      <p:pic>
        <p:nvPicPr>
          <p:cNvPr id="7" name="Picture 6" descr="Free Arrow Animations - Animated Arrow Gif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9440" y="4455519"/>
            <a:ext cx="461982" cy="185304"/>
          </a:xfrm>
          <a:prstGeom prst="rect">
            <a:avLst/>
          </a:prstGeom>
          <a:noFill/>
        </p:spPr>
      </p:pic>
      <p:pic>
        <p:nvPicPr>
          <p:cNvPr id="8" name="Picture 6" descr="Free Arrow Animations - Animated Arrow Gif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9440" y="4976813"/>
            <a:ext cx="461982" cy="185304"/>
          </a:xfrm>
          <a:prstGeom prst="rect">
            <a:avLst/>
          </a:prstGeom>
          <a:noFill/>
        </p:spPr>
      </p:pic>
      <p:pic>
        <p:nvPicPr>
          <p:cNvPr id="12" name="Picture 11" descr="Slide40">
            <a:extLst>
              <a:ext uri="{FF2B5EF4-FFF2-40B4-BE49-F238E27FC236}">
                <a16:creationId xmlns:a16="http://schemas.microsoft.com/office/drawing/2014/main" xmlns="" id="{E2DF0E1B-88E2-4B01-8CD1-2A37D38E39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60435"/>
            <a:ext cx="3621280" cy="384070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 l="3412" t="12969" r="14102" b="5027"/>
          <a:stretch>
            <a:fillRect/>
          </a:stretch>
        </p:blipFill>
        <p:spPr bwMode="auto">
          <a:xfrm>
            <a:off x="0" y="0"/>
            <a:ext cx="9144000" cy="6817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412" t="25834" r="36853" b="12803"/>
          <a:stretch>
            <a:fillRect/>
          </a:stretch>
        </p:blipFill>
        <p:spPr bwMode="auto">
          <a:xfrm>
            <a:off x="2421664" y="1068226"/>
            <a:ext cx="6621923" cy="5101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Slide55">
            <a:extLst>
              <a:ext uri="{FF2B5EF4-FFF2-40B4-BE49-F238E27FC236}">
                <a16:creationId xmlns:a16="http://schemas.microsoft.com/office/drawing/2014/main" xmlns="" id="{81BD7AFD-E9BF-4834-8E36-EA6A15C7F0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990600"/>
            <a:ext cx="4960834" cy="4985381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6934201" y="2590800"/>
            <a:ext cx="1752599" cy="571501"/>
          </a:xfrm>
          <a:prstGeom prst="round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print"/>
          <a:srcRect l="3305" t="12917" r="14101" b="4571"/>
          <a:stretch>
            <a:fillRect/>
          </a:stretch>
        </p:blipFill>
        <p:spPr bwMode="auto">
          <a:xfrm>
            <a:off x="0" y="0"/>
            <a:ext cx="9144000" cy="6851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Slide59">
            <a:extLst>
              <a:ext uri="{FF2B5EF4-FFF2-40B4-BE49-F238E27FC236}">
                <a16:creationId xmlns:a16="http://schemas.microsoft.com/office/drawing/2014/main" xmlns="" id="{38E00A27-8F13-4912-926C-13844A43F8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6" t="2181" r="3284" b="46106"/>
          <a:stretch>
            <a:fillRect/>
          </a:stretch>
        </p:blipFill>
        <p:spPr>
          <a:xfrm>
            <a:off x="0" y="4038600"/>
            <a:ext cx="3657600" cy="176043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37801" y="3509474"/>
            <a:ext cx="29101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Greater benefit in patients with LVEF closer to 50%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11539" t="6838" r="27693" b="13846"/>
          <a:stretch>
            <a:fillRect/>
          </a:stretch>
        </p:blipFill>
        <p:spPr bwMode="auto">
          <a:xfrm>
            <a:off x="6268341" y="2053840"/>
            <a:ext cx="2735096" cy="335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5" cstate="print"/>
          <a:srcRect l="30828" t="15682" r="12193" b="15828"/>
          <a:stretch>
            <a:fillRect/>
          </a:stretch>
        </p:blipFill>
        <p:spPr bwMode="auto">
          <a:xfrm>
            <a:off x="381221" y="1222050"/>
            <a:ext cx="2246610" cy="202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4495800" y="2514600"/>
            <a:ext cx="1724026" cy="791143"/>
          </a:xfrm>
          <a:prstGeom prst="round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4204080" y="79200"/>
            <a:ext cx="735480" cy="30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r>
              <a:rPr lang="en-US" sz="1400" b="0" strike="noStrike" spc="-1">
                <a:solidFill>
                  <a:srgbClr val="FFFFFF"/>
                </a:solidFill>
                <a:latin typeface="Arial"/>
              </a:rPr>
              <a:t>Figure </a:t>
            </a:r>
          </a:p>
        </p:txBody>
      </p:sp>
      <p:pic>
        <p:nvPicPr>
          <p:cNvPr id="48" name="Main graphic"/>
          <p:cNvPicPr/>
          <p:nvPr/>
        </p:nvPicPr>
        <p:blipFill>
          <a:blip r:embed="rId3" cstate="print"/>
          <a:stretch/>
        </p:blipFill>
        <p:spPr>
          <a:xfrm>
            <a:off x="1835696" y="1772816"/>
            <a:ext cx="5832648" cy="4968552"/>
          </a:xfrm>
          <a:prstGeom prst="rect">
            <a:avLst/>
          </a:prstGeom>
          <a:ln>
            <a:noFill/>
          </a:ln>
        </p:spPr>
      </p:pic>
      <p:sp>
        <p:nvSpPr>
          <p:cNvPr id="49" name="TextShape 2"/>
          <p:cNvSpPr txBox="1"/>
          <p:nvPr/>
        </p:nvSpPr>
        <p:spPr>
          <a:xfrm>
            <a:off x="889200" y="6477000"/>
            <a:ext cx="8254800" cy="2311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900" b="0" i="1" strike="noStrike" spc="-1">
                <a:solidFill>
                  <a:srgbClr val="FFFFFF"/>
                </a:solidFill>
                <a:latin typeface="Arial"/>
              </a:rPr>
              <a:t>Journal of Cardiac Failure</a:t>
            </a:r>
            <a:r>
              <a:rPr lang="en-US" sz="900" b="0" strike="noStrike" spc="-1">
                <a:solidFill>
                  <a:srgbClr val="FFFFFF"/>
                </a:solidFill>
                <a:latin typeface="Arial"/>
              </a:rPr>
              <a:t> DOI: (10.1016/j.cardfail.2023.08.017) </a:t>
            </a:r>
          </a:p>
        </p:txBody>
      </p:sp>
      <p:sp>
        <p:nvSpPr>
          <p:cNvPr id="50" name="TextShape 3"/>
          <p:cNvSpPr txBox="1"/>
          <p:nvPr/>
        </p:nvSpPr>
        <p:spPr>
          <a:xfrm>
            <a:off x="952560" y="6624000"/>
            <a:ext cx="5556240" cy="23112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r>
              <a:rPr lang="en-US" sz="900" b="0" strike="noStrike" spc="-1" dirty="0">
                <a:solidFill>
                  <a:srgbClr val="FFFFFF"/>
                </a:solidFill>
                <a:latin typeface="Arial"/>
              </a:rPr>
              <a:t>Copyright © </a:t>
            </a:r>
            <a:r>
              <a:rPr lang="en-US" sz="900" b="0" strike="noStrike" spc="-1" dirty="0" smtClean="0">
                <a:solidFill>
                  <a:srgbClr val="FFFFFF"/>
                </a:solidFill>
                <a:latin typeface="Arial"/>
              </a:rPr>
              <a:t>2023</a:t>
            </a:r>
            <a:endParaRPr lang="en-US" sz="900" b="0" strike="noStrike" spc="-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76200" y="1052736"/>
            <a:ext cx="922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3186"/>
              </a:spcAft>
            </a:pPr>
            <a:r>
              <a:rPr lang="en-US" b="0" i="1" strike="noStrike" spc="-1" dirty="0" smtClean="0">
                <a:latin typeface="Arial"/>
              </a:rPr>
              <a:t>Novel recommendations for the treatment of patients with heart failure: 2023 Focused Update of the 2021 ESC Heart Failure Guidelines</a:t>
            </a:r>
            <a:r>
              <a:rPr lang="en-US" b="0" strike="noStrike" spc="-1" dirty="0" smtClean="0">
                <a:latin typeface="Arial"/>
              </a:rPr>
              <a:t> </a:t>
            </a:r>
            <a:endParaRPr lang="en-US" b="0" strike="noStrike" spc="-1" dirty="0">
              <a:latin typeface="Arial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2" descr="D:\Srdjan\Goran\Predavanja\sleep apnoea and hf\chronic-heart-failure-patientx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428750"/>
            <a:ext cx="4714875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35" name="Picture 3" descr="D:\Srdjan\Goran\Predavanja\PPT\Slicice za ppt\big-heart_000005851532xsmal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1928813"/>
            <a:ext cx="4227513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82" name="Picture 2"/>
          <p:cNvPicPr>
            <a:picLocks noChangeAspect="1" noChangeArrowheads="1"/>
          </p:cNvPicPr>
          <p:nvPr/>
        </p:nvPicPr>
        <p:blipFill>
          <a:blip r:embed="rId2" cstate="print"/>
          <a:srcRect l="18068" t="18354" r="40634" b="11669"/>
          <a:stretch>
            <a:fillRect/>
          </a:stretch>
        </p:blipFill>
        <p:spPr bwMode="auto">
          <a:xfrm>
            <a:off x="1547664" y="1124744"/>
            <a:ext cx="616631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4464496" cy="50405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t="5974"/>
          <a:stretch/>
        </p:blipFill>
        <p:spPr>
          <a:xfrm>
            <a:off x="4464496" y="1268760"/>
            <a:ext cx="4679504" cy="48245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8573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1" t="3730" r="5386" b="5502"/>
          <a:stretch/>
        </p:blipFill>
        <p:spPr>
          <a:xfrm>
            <a:off x="641173" y="1052736"/>
            <a:ext cx="7861654" cy="57433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5693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FF6AE9F7-E30F-4A20-87C9-A51DD2E12F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779" t="12491" r="19729" b="12732"/>
          <a:stretch/>
        </p:blipFill>
        <p:spPr>
          <a:xfrm>
            <a:off x="149135" y="1052736"/>
            <a:ext cx="8845730" cy="5400600"/>
          </a:xfrm>
        </p:spPr>
      </p:pic>
    </p:spTree>
    <p:extLst>
      <p:ext uri="{BB962C8B-B14F-4D97-AF65-F5344CB8AC3E}">
        <p14:creationId xmlns="" xmlns:p14="http://schemas.microsoft.com/office/powerpoint/2010/main" val="212570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BCD225A-A721-4B4B-ADFC-551A61653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 descr="Image result for orthopnea">
            <a:extLst>
              <a:ext uri="{FF2B5EF4-FFF2-40B4-BE49-F238E27FC236}">
                <a16:creationId xmlns="" xmlns:a16="http://schemas.microsoft.com/office/drawing/2014/main" id="{F5720EDB-2631-4C86-87FD-3D1ED4B158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158" t="24982" r="3788" b="8965"/>
          <a:stretch/>
        </p:blipFill>
        <p:spPr bwMode="auto">
          <a:xfrm>
            <a:off x="395536" y="2071309"/>
            <a:ext cx="8568952" cy="47186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="" xmlns:a16="http://schemas.microsoft.com/office/drawing/2014/main" id="{1BC91829-6B82-47E3-9D82-BF77D4E02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89348"/>
            <a:ext cx="8229600" cy="1143000"/>
          </a:xfrm>
        </p:spPr>
        <p:txBody>
          <a:bodyPr/>
          <a:lstStyle/>
          <a:p>
            <a:r>
              <a:rPr lang="sr-Cyrl-RS" dirty="0" smtClean="0"/>
              <a:t>О</a:t>
            </a:r>
            <a:r>
              <a:rPr lang="sr-Latn-RS" dirty="0" smtClean="0"/>
              <a:t>rthopnea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12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age result for orthopnea vs dyspnea">
            <a:extLst>
              <a:ext uri="{FF2B5EF4-FFF2-40B4-BE49-F238E27FC236}">
                <a16:creationId xmlns="" xmlns:a16="http://schemas.microsoft.com/office/drawing/2014/main" id="{714072C0-3D8C-406E-9256-1DBE39035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7827007" cy="52283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6979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mage result for paroxysmal nocturnal dyspnea">
            <a:extLst>
              <a:ext uri="{FF2B5EF4-FFF2-40B4-BE49-F238E27FC236}">
                <a16:creationId xmlns="" xmlns:a16="http://schemas.microsoft.com/office/drawing/2014/main" id="{1A957B71-1C6D-42FB-9857-703D8B136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2" y="1196752"/>
            <a:ext cx="9124149" cy="53140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443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490" name="Picture 2" descr="Definition Clinical syndrome caused by a structural and/or functional cardiac abnormality, resulting in 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052736"/>
            <a:ext cx="4841776" cy="3559325"/>
          </a:xfrm>
          <a:prstGeom prst="rect">
            <a:avLst/>
          </a:prstGeom>
          <a:noFill/>
        </p:spPr>
      </p:pic>
      <p:pic>
        <p:nvPicPr>
          <p:cNvPr id="319492" name="Picture 4" descr="https://images.squarespace-cdn.com/content/v1/5e48489da899cd09424943db/1f2d2419-f30d-497d-9685-60bbd4a1f430/congestive-heart-failure-definition-meaning.jpeg"/>
          <p:cNvPicPr>
            <a:picLocks noChangeAspect="1" noChangeArrowheads="1"/>
          </p:cNvPicPr>
          <p:nvPr/>
        </p:nvPicPr>
        <p:blipFill>
          <a:blip r:embed="rId3" cstate="print"/>
          <a:srcRect t="36795" b="1881"/>
          <a:stretch>
            <a:fillRect/>
          </a:stretch>
        </p:blipFill>
        <p:spPr bwMode="auto">
          <a:xfrm>
            <a:off x="1403648" y="4586651"/>
            <a:ext cx="6582644" cy="22713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l="23026" t="28143" r="51069" b="27084"/>
          <a:stretch>
            <a:fillRect/>
          </a:stretch>
        </p:blipFill>
        <p:spPr bwMode="auto">
          <a:xfrm>
            <a:off x="1115616" y="980728"/>
            <a:ext cx="7056784" cy="574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5A89F4-5C6D-413F-A841-CED26E9B3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Pitting </a:t>
            </a:r>
            <a:r>
              <a:rPr lang="sr-Cyrl-RS" dirty="0"/>
              <a:t>едеми</a:t>
            </a:r>
            <a:endParaRPr lang="en-US" dirty="0"/>
          </a:p>
        </p:txBody>
      </p:sp>
      <p:pic>
        <p:nvPicPr>
          <p:cNvPr id="3074" name="Picture 2" descr="Anasarca: Causes, Edema, and Treatment">
            <a:extLst>
              <a:ext uri="{FF2B5EF4-FFF2-40B4-BE49-F238E27FC236}">
                <a16:creationId xmlns="" xmlns:a16="http://schemas.microsoft.com/office/drawing/2014/main" id="{4CF1DBD4-A426-472F-AA47-7E70CDF847D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61" r="19810"/>
          <a:stretch/>
        </p:blipFill>
        <p:spPr bwMode="auto">
          <a:xfrm>
            <a:off x="0" y="2332038"/>
            <a:ext cx="4751512" cy="452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n on Occupational Therapy !">
            <a:extLst>
              <a:ext uri="{FF2B5EF4-FFF2-40B4-BE49-F238E27FC236}">
                <a16:creationId xmlns="" xmlns:a16="http://schemas.microsoft.com/office/drawing/2014/main" id="{A1008069-FDE9-4EAB-9214-EB17CA53F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67" y="2239318"/>
            <a:ext cx="4358034" cy="452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4063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92BF5E6-CFD9-4466-A6F1-A0C9E2614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1143000"/>
          </a:xfrm>
        </p:spPr>
        <p:txBody>
          <a:bodyPr/>
          <a:lstStyle/>
          <a:p>
            <a:r>
              <a:rPr lang="sr-Cyrl-RS" sz="2800" dirty="0" smtClean="0"/>
              <a:t>А</a:t>
            </a:r>
            <a:r>
              <a:rPr lang="sr-Latn-RS" sz="2800" dirty="0" smtClean="0"/>
              <a:t>nasarca</a:t>
            </a:r>
            <a:endParaRPr lang="en-US" sz="2800" dirty="0"/>
          </a:p>
        </p:txBody>
      </p:sp>
      <p:pic>
        <p:nvPicPr>
          <p:cNvPr id="4098" name="Picture 2" descr="Congestive cardiac failure (CCF) - Rimikri Med">
            <a:extLst>
              <a:ext uri="{FF2B5EF4-FFF2-40B4-BE49-F238E27FC236}">
                <a16:creationId xmlns="" xmlns:a16="http://schemas.microsoft.com/office/drawing/2014/main" id="{A6D0593C-C654-4B0F-9BAB-1699D46731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5616624" cy="49685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59A6938-0F5F-4797-8C8E-D55AFDB13DFC}"/>
              </a:ext>
            </a:extLst>
          </p:cNvPr>
          <p:cNvSpPr txBox="1"/>
          <p:nvPr/>
        </p:nvSpPr>
        <p:spPr>
          <a:xfrm>
            <a:off x="2987824" y="6021288"/>
            <a:ext cx="45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/>
              <a:t>+</a:t>
            </a:r>
            <a:endParaRPr lang="en-US" sz="2400" dirty="0"/>
          </a:p>
        </p:txBody>
      </p:sp>
      <p:pic>
        <p:nvPicPr>
          <p:cNvPr id="4100" name="Picture 4" descr="Image result for orthopnea">
            <a:extLst>
              <a:ext uri="{FF2B5EF4-FFF2-40B4-BE49-F238E27FC236}">
                <a16:creationId xmlns="" xmlns:a16="http://schemas.microsoft.com/office/drawing/2014/main" id="{C2902F50-8672-4BE7-BF5C-B5F4E3B0B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578" y="1196752"/>
            <a:ext cx="3006422" cy="41314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22" name="Picture 2" descr="https://image.slidesharecdn.com/heartfailure-181008181216/85/heart-failure-11-320.jpg?cb=16673769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5373216"/>
            <a:ext cx="3048000" cy="1484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9499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eart failure in Pediatrics (pathophysiology)">
            <a:extLst>
              <a:ext uri="{FF2B5EF4-FFF2-40B4-BE49-F238E27FC236}">
                <a16:creationId xmlns="" xmlns:a16="http://schemas.microsoft.com/office/drawing/2014/main" id="{6950F3DE-9B75-40E0-9E13-06146DF92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7502971" cy="56331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2750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2227" t="28401" r="44433" b="28381"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1152525"/>
            <a:ext cx="809625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898" name="Picture 2" descr="Pressure-volume loops Congestive Heart Failure 26/11/2020 Pagina 20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7848872" cy="5886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eart Failure and Dysrhythmias: Common Sequelae of Cardiac Diseases |  Basicmedical Key">
            <a:extLst>
              <a:ext uri="{FF2B5EF4-FFF2-40B4-BE49-F238E27FC236}">
                <a16:creationId xmlns="" xmlns:a16="http://schemas.microsoft.com/office/drawing/2014/main" id="{5285F5E0-81BB-46DB-A22D-72E27FCEE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5"/>
            <a:ext cx="6552728" cy="5544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7186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FCF3DB7F-85B1-42A4-A6F4-87B9D4E0C4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4047" t="11996" r="24941" b="19096"/>
          <a:stretch/>
        </p:blipFill>
        <p:spPr>
          <a:xfrm>
            <a:off x="611560" y="1052736"/>
            <a:ext cx="7992888" cy="5694738"/>
          </a:xfrm>
        </p:spPr>
      </p:pic>
    </p:spTree>
    <p:extLst>
      <p:ext uri="{BB962C8B-B14F-4D97-AF65-F5344CB8AC3E}">
        <p14:creationId xmlns="" xmlns:p14="http://schemas.microsoft.com/office/powerpoint/2010/main" val="241963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22" name="Picture 2" descr="Progression of left ventricle morphology Diastolic disfunction Sistolic disfunction Congestive Heart Failure 26/11/2020 Pagi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8256916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2807" t="27743" r="49583" b="27442"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eart failure compensation &amp; effects | Heart failure, Failure, Fluid">
            <a:extLst>
              <a:ext uri="{FF2B5EF4-FFF2-40B4-BE49-F238E27FC236}">
                <a16:creationId xmlns="" xmlns:a16="http://schemas.microsoft.com/office/drawing/2014/main" id="{2E608590-BDFB-40ED-B1B1-E3C025FFB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30426"/>
            <a:ext cx="7200800" cy="58275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877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9A00FD94-3443-4C05-AC08-50C7F1B2D5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4046" t="14752" r="24941" b="15914"/>
          <a:stretch/>
        </p:blipFill>
        <p:spPr>
          <a:xfrm>
            <a:off x="899592" y="1124744"/>
            <a:ext cx="7560840" cy="5472608"/>
          </a:xfrm>
        </p:spPr>
      </p:pic>
    </p:spTree>
    <p:extLst>
      <p:ext uri="{BB962C8B-B14F-4D97-AF65-F5344CB8AC3E}">
        <p14:creationId xmlns="" xmlns:p14="http://schemas.microsoft.com/office/powerpoint/2010/main" val="156941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Left Sided Heart Failure Diagram LSH02 | Heart failure, Left sided heart  failure, Right sided heart failure">
            <a:extLst>
              <a:ext uri="{FF2B5EF4-FFF2-40B4-BE49-F238E27FC236}">
                <a16:creationId xmlns="" xmlns:a16="http://schemas.microsoft.com/office/drawing/2014/main" id="{D81A48CB-CC92-4636-ADD9-11204948264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7920880" cy="5805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82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2227" t="28225" r="50783" b="28026"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ject_frac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" y="2060956"/>
            <a:ext cx="4572000" cy="4294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584325" y="5734050"/>
            <a:ext cx="62642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116013" y="6273800"/>
            <a:ext cx="7086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200" dirty="0"/>
              <a:t>90/140= 64% EF- 55-65 (75) normal</a:t>
            </a:r>
          </a:p>
        </p:txBody>
      </p:sp>
      <p:pic>
        <p:nvPicPr>
          <p:cNvPr id="5125" name="Picture 5" descr="EF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938" y="2060974"/>
            <a:ext cx="4038600" cy="4294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1639988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5770" t="7635" r="10665" b="3793"/>
          <a:stretch>
            <a:fillRect/>
          </a:stretch>
        </p:blipFill>
        <p:spPr bwMode="auto">
          <a:xfrm>
            <a:off x="683568" y="1052736"/>
            <a:ext cx="7956376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690" name="Picture 2"/>
          <p:cNvPicPr>
            <a:picLocks noChangeAspect="1" noChangeArrowheads="1"/>
          </p:cNvPicPr>
          <p:nvPr/>
        </p:nvPicPr>
        <p:blipFill>
          <a:blip r:embed="rId2" cstate="print"/>
          <a:srcRect l="9491" t="32448" r="43784" b="22125"/>
          <a:stretch>
            <a:fillRect/>
          </a:stretch>
        </p:blipFill>
        <p:spPr bwMode="auto">
          <a:xfrm>
            <a:off x="251520" y="1340768"/>
            <a:ext cx="8558665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live-production.wcms.abc-cdn.net.au/454e314731c99e5a75ab991877d36717?impolicy=wcms_crop_resize&amp;cropH=1080&amp;cropW=1918&amp;xPos=1&amp;yPos=0&amp;width=862&amp;height=485"/>
          <p:cNvPicPr>
            <a:picLocks noChangeAspect="1" noChangeArrowheads="1"/>
          </p:cNvPicPr>
          <p:nvPr/>
        </p:nvPicPr>
        <p:blipFill>
          <a:blip r:embed="rId3" cstate="print"/>
          <a:srcRect l="16663" t="12470" r="18437" b="68825"/>
          <a:stretch>
            <a:fillRect/>
          </a:stretch>
        </p:blipFill>
        <p:spPr bwMode="auto">
          <a:xfrm>
            <a:off x="539552" y="3212976"/>
            <a:ext cx="2088232" cy="338633"/>
          </a:xfrm>
          <a:prstGeom prst="rect">
            <a:avLst/>
          </a:prstGeom>
          <a:noFill/>
        </p:spPr>
      </p:pic>
      <p:pic>
        <p:nvPicPr>
          <p:cNvPr id="7" name="Picture 4" descr="https://live-production.wcms.abc-cdn.net.au/454e314731c99e5a75ab991877d36717?impolicy=wcms_crop_resize&amp;cropH=1080&amp;cropW=1918&amp;xPos=1&amp;yPos=0&amp;width=862&amp;height=485"/>
          <p:cNvPicPr>
            <a:picLocks noChangeAspect="1" noChangeArrowheads="1"/>
          </p:cNvPicPr>
          <p:nvPr/>
        </p:nvPicPr>
        <p:blipFill>
          <a:blip r:embed="rId3" cstate="print"/>
          <a:srcRect l="16663" t="12470" r="18437" b="68825"/>
          <a:stretch>
            <a:fillRect/>
          </a:stretch>
        </p:blipFill>
        <p:spPr bwMode="auto">
          <a:xfrm>
            <a:off x="1043608" y="1412776"/>
            <a:ext cx="2076220" cy="336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802" name="Picture 2" descr="Etiology Congestive Heart Failure 26/11/2020 Pagina 16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2736"/>
            <a:ext cx="7362056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6178" name="Picture 2" descr="Universal Definition and Classification of Heart Failure: A Step in the  Right Direction from Failure to Function - American College of Cardiolog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186" name="Picture 2" descr="HFp. EF HFr. EF Congestive Heart Failure 26/11/2020 Pagina 38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74286"/>
            <a:ext cx="7711617" cy="5783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586" name="Picture 2" descr="Prevalence, Incidence and Mortality rates Prevalence ü Worldwide: 23 million ü USA: 5.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010128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714" name="Picture 2" descr="Medcomic on X: &quot;NYHA Heart Failure Classification #MedEd  https://t.co/fFhnVCeUKq&quot; / 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933056"/>
            <a:ext cx="7056784" cy="2835696"/>
          </a:xfrm>
          <a:prstGeom prst="rect">
            <a:avLst/>
          </a:prstGeom>
          <a:noFill/>
        </p:spPr>
      </p:pic>
      <p:sp>
        <p:nvSpPr>
          <p:cNvPr id="371716" name="AutoShape 4" descr="IJMS | Free Full-Text | A Systematic Review of the Effect of Vericiguat on  Patients with Heart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1718" name="AutoShape 6" descr="IJMS | Free Full-Text | A Systematic Review of the Effect of Vericiguat on  Patients with Heart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1720" name="AutoShape 8" descr="IJMS | Free Full-Text | A Systematic Review of the Effect of Vericiguat on  Patients with Heart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71722" name="Picture 10" descr="https://www.mdpi.com/ijms/ijms-24-11826/article_deploy/html/images/ijms-24-11826-g0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124744"/>
            <a:ext cx="6840760" cy="2798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1538" name="Picture 2" descr="Terminology Refractory end-stage HF Symptomatic HF Asymptomatic HF Previous MI; LV systolic disfunction; Asintomat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7968884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562" name="Picture 2" descr="Terminology § § Killip Classification of CHF Class I: no clinical signs of he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7992888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Image result for killip classification">
            <a:extLst>
              <a:ext uri="{FF2B5EF4-FFF2-40B4-BE49-F238E27FC236}">
                <a16:creationId xmlns="" xmlns:a16="http://schemas.microsoft.com/office/drawing/2014/main" id="{DD75C7AC-0E89-494E-8E44-FB991235399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17" y="1268760"/>
            <a:ext cx="8877165" cy="52536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6023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786" name="Picture 2" descr="Congestive Heart Failure: Symptoms, Stages, Treatment, Diagnosis,  Prognosis, Medications — EZm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738" name="Picture 2" descr="CHF stages, classes, and profiles | Patient Guide to Understanding Heart  Failure Ca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052736"/>
            <a:ext cx="6789787" cy="4941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00063" y="928688"/>
            <a:ext cx="8072437" cy="928687"/>
          </a:xfrm>
        </p:spPr>
        <p:txBody>
          <a:bodyPr/>
          <a:lstStyle/>
          <a:p>
            <a:r>
              <a:rPr lang="sr-Cyrl-C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Срчана инсуфицијенција - дефиниција</a:t>
            </a:r>
            <a:endParaRPr lang="en-US" sz="2800" b="1">
              <a:solidFill>
                <a:srgbClr val="C00000"/>
              </a:solidFill>
            </a:endParaRPr>
          </a:p>
        </p:txBody>
      </p:sp>
      <p:pic>
        <p:nvPicPr>
          <p:cNvPr id="8221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63" y="0"/>
            <a:ext cx="1785937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Image result for aha hf classification 2020">
            <a:extLst>
              <a:ext uri="{FF2B5EF4-FFF2-40B4-BE49-F238E27FC236}">
                <a16:creationId xmlns="" xmlns:a16="http://schemas.microsoft.com/office/drawing/2014/main" id="{305669F7-AE55-4C5A-B592-45096EBF4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5438"/>
            <a:ext cx="9144000" cy="5727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771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07AC3FF9-526F-48CD-ABFF-12BB0350C7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5836" t="31583" r="3464" b="19097"/>
          <a:stretch/>
        </p:blipFill>
        <p:spPr>
          <a:xfrm>
            <a:off x="35496" y="1268760"/>
            <a:ext cx="9108504" cy="5112568"/>
          </a:xfrm>
        </p:spPr>
      </p:pic>
    </p:spTree>
    <p:extLst>
      <p:ext uri="{BB962C8B-B14F-4D97-AF65-F5344CB8AC3E}">
        <p14:creationId xmlns="" xmlns:p14="http://schemas.microsoft.com/office/powerpoint/2010/main" val="404974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82" name="Picture 2" descr="HEART FAILURE “PROGNOSIS”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7488832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paroxysmal nocturnal dyspnea">
            <a:extLst>
              <a:ext uri="{FF2B5EF4-FFF2-40B4-BE49-F238E27FC236}">
                <a16:creationId xmlns="" xmlns:a16="http://schemas.microsoft.com/office/drawing/2014/main" id="{40A00634-0E37-4E4A-9118-F8A27032477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25178"/>
            <a:ext cx="7056784" cy="57161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190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610" name="Picture 2" descr="Etiology Common causes of chronic heart failure -Coronary artery disease -Hypertensive cardiovascular disease -Diabe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33363"/>
            <a:ext cx="7632848" cy="5724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>
            <a:extLst>
              <a:ext uri="{FF2B5EF4-FFF2-40B4-BE49-F238E27FC236}">
                <a16:creationId xmlns="" xmlns:a16="http://schemas.microsoft.com/office/drawing/2014/main" id="{48055320-36C0-4D61-B6CC-01F26981F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6342856" cy="56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0">
            <a:extLst>
              <a:ext uri="{FF2B5EF4-FFF2-40B4-BE49-F238E27FC236}">
                <a16:creationId xmlns="" xmlns:a16="http://schemas.microsoft.com/office/drawing/2014/main" id="{B3FA6CF6-6F32-412E-86B1-80878BF51631}"/>
              </a:ext>
            </a:extLst>
          </p:cNvPr>
          <p:cNvGrpSpPr>
            <a:grpSpLocks/>
          </p:cNvGrpSpPr>
          <p:nvPr/>
        </p:nvGrpSpPr>
        <p:grpSpPr bwMode="auto">
          <a:xfrm>
            <a:off x="1752600" y="685800"/>
            <a:ext cx="7010400" cy="762000"/>
            <a:chOff x="1104" y="912"/>
            <a:chExt cx="3696" cy="480"/>
          </a:xfrm>
        </p:grpSpPr>
        <p:sp>
          <p:nvSpPr>
            <p:cNvPr id="39948" name="Text Box 11">
              <a:extLst>
                <a:ext uri="{FF2B5EF4-FFF2-40B4-BE49-F238E27FC236}">
                  <a16:creationId xmlns="" xmlns:a16="http://schemas.microsoft.com/office/drawing/2014/main" id="{880917D5-BC29-4E30-AEF2-603EB3DF00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912"/>
              <a:ext cx="230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>
                  <a:solidFill>
                    <a:schemeClr val="hlink"/>
                  </a:solidFill>
                </a:rPr>
                <a:t>“</a:t>
              </a:r>
            </a:p>
          </p:txBody>
        </p:sp>
        <p:sp>
          <p:nvSpPr>
            <p:cNvPr id="39949" name="Line 12">
              <a:extLst>
                <a:ext uri="{FF2B5EF4-FFF2-40B4-BE49-F238E27FC236}">
                  <a16:creationId xmlns="" xmlns:a16="http://schemas.microsoft.com/office/drawing/2014/main" id="{C02A770D-9527-4E28-8ACD-0DBCD29232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04" y="1104"/>
              <a:ext cx="1392" cy="28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3">
            <a:extLst>
              <a:ext uri="{FF2B5EF4-FFF2-40B4-BE49-F238E27FC236}">
                <a16:creationId xmlns="" xmlns:a16="http://schemas.microsoft.com/office/drawing/2014/main" id="{F245323C-8CD7-45D4-93DC-9E7153EAA8E3}"/>
              </a:ext>
            </a:extLst>
          </p:cNvPr>
          <p:cNvGrpSpPr>
            <a:grpSpLocks/>
          </p:cNvGrpSpPr>
          <p:nvPr/>
        </p:nvGrpSpPr>
        <p:grpSpPr bwMode="auto">
          <a:xfrm>
            <a:off x="4419600" y="2133600"/>
            <a:ext cx="4557713" cy="990600"/>
            <a:chOff x="2784" y="1824"/>
            <a:chExt cx="2822" cy="624"/>
          </a:xfrm>
        </p:grpSpPr>
        <p:grpSp>
          <p:nvGrpSpPr>
            <p:cNvPr id="39944" name="Group 14">
              <a:extLst>
                <a:ext uri="{FF2B5EF4-FFF2-40B4-BE49-F238E27FC236}">
                  <a16:creationId xmlns="" xmlns:a16="http://schemas.microsoft.com/office/drawing/2014/main" id="{3D77D5C3-A11D-4BF9-A362-AEB3D16D7C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4" y="1824"/>
              <a:ext cx="2822" cy="624"/>
              <a:chOff x="2784" y="1824"/>
              <a:chExt cx="2822" cy="624"/>
            </a:xfrm>
          </p:grpSpPr>
          <p:sp>
            <p:nvSpPr>
              <p:cNvPr id="39946" name="Text Box 15">
                <a:extLst>
                  <a:ext uri="{FF2B5EF4-FFF2-40B4-BE49-F238E27FC236}">
                    <a16:creationId xmlns="" xmlns:a16="http://schemas.microsoft.com/office/drawing/2014/main" id="{5EDC7269-D202-4FF0-A0D3-2AD02BCCE2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16" y="1824"/>
                <a:ext cx="1390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en-US" altLang="en-US" sz="1400" b="1" dirty="0"/>
              </a:p>
            </p:txBody>
          </p:sp>
          <p:sp>
            <p:nvSpPr>
              <p:cNvPr id="39947" name="Line 16">
                <a:extLst>
                  <a:ext uri="{FF2B5EF4-FFF2-40B4-BE49-F238E27FC236}">
                    <a16:creationId xmlns="" xmlns:a16="http://schemas.microsoft.com/office/drawing/2014/main" id="{77C3162A-2267-4F45-A288-90444E6303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84" y="2112"/>
                <a:ext cx="1584" cy="336"/>
              </a:xfrm>
              <a:prstGeom prst="lin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9945" name="Line 17">
              <a:extLst>
                <a:ext uri="{FF2B5EF4-FFF2-40B4-BE49-F238E27FC236}">
                  <a16:creationId xmlns="" xmlns:a16="http://schemas.microsoft.com/office/drawing/2014/main" id="{8FAF86D2-25BB-40B4-B979-DDD88E9975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84" y="2112"/>
              <a:ext cx="384" cy="336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C3A2797E-E1BD-44ED-A758-D55FD28BDEE2}"/>
              </a:ext>
            </a:extLst>
          </p:cNvPr>
          <p:cNvSpPr/>
          <p:nvPr/>
        </p:nvSpPr>
        <p:spPr>
          <a:xfrm>
            <a:off x="5580063" y="4868863"/>
            <a:ext cx="1295400" cy="1081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839744" y="1772816"/>
            <a:ext cx="23042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"Retrograde insufficiency"  </a:t>
            </a:r>
            <a:endParaRPr lang="sr-Latn-RS" dirty="0" smtClean="0"/>
          </a:p>
          <a:p>
            <a:r>
              <a:rPr lang="en-US" dirty="0" smtClean="0"/>
              <a:t>:  </a:t>
            </a:r>
            <a:r>
              <a:rPr lang="en-US" dirty="0" smtClean="0"/>
              <a:t>Increased pulmonary venous pressure, pulmonary edema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242149" y="3244334"/>
            <a:ext cx="2659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acute pulmonary edema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427984" y="548680"/>
            <a:ext cx="4716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acute pulmonary edema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283968" y="515719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"</a:t>
            </a:r>
            <a:r>
              <a:rPr lang="en-US" dirty="0" err="1" smtClean="0"/>
              <a:t>Anterograde</a:t>
            </a:r>
            <a:r>
              <a:rPr lang="en-US" dirty="0" smtClean="0"/>
              <a:t> insufficiency" (reduced stroke volume</a:t>
            </a:r>
            <a:r>
              <a:rPr lang="en-US" dirty="0" smtClean="0"/>
              <a:t>):</a:t>
            </a:r>
            <a:endParaRPr lang="sr-Latn-RS" dirty="0" smtClean="0"/>
          </a:p>
          <a:p>
            <a:r>
              <a:rPr lang="en-US" dirty="0" smtClean="0"/>
              <a:t>Decreased </a:t>
            </a:r>
            <a:r>
              <a:rPr lang="en-US" dirty="0" smtClean="0"/>
              <a:t>perfusion of brain tissue (confusion). kidneys (impaired kidney function), skin (cyanosis)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hat Congestive Heart Failure Is and Isn't: Basic Insights :: | Heart  failure nursing, Congestive heart failure, Cardiac nursing">
            <a:extLst>
              <a:ext uri="{FF2B5EF4-FFF2-40B4-BE49-F238E27FC236}">
                <a16:creationId xmlns="" xmlns:a16="http://schemas.microsoft.com/office/drawing/2014/main" id="{998EDA6E-93CC-41F5-AADC-89855A526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7560840" cy="5805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8330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930" name="Picture 2"/>
          <p:cNvPicPr>
            <a:picLocks noChangeAspect="1" noChangeArrowheads="1"/>
          </p:cNvPicPr>
          <p:nvPr/>
        </p:nvPicPr>
        <p:blipFill>
          <a:blip r:embed="rId2" cstate="print"/>
          <a:srcRect l="8166" t="19960" r="29571" b="18344"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978" name="Picture 2"/>
          <p:cNvPicPr>
            <a:picLocks noChangeAspect="1" noChangeArrowheads="1"/>
          </p:cNvPicPr>
          <p:nvPr/>
        </p:nvPicPr>
        <p:blipFill>
          <a:blip r:embed="rId2" cstate="print"/>
          <a:srcRect l="7901" t="20746" r="39587" b="36281"/>
          <a:stretch>
            <a:fillRect/>
          </a:stretch>
        </p:blipFill>
        <p:spPr bwMode="auto">
          <a:xfrm>
            <a:off x="-1" y="1268760"/>
            <a:ext cx="9144001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906" name="Picture 2" descr="ST. JUDE MEDICAL: PULMONARY EDEMA MONITORING IN PACEMAKERS AND ICDS |  Semantic Schol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7957356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5" descr="C:\Users\Korisnik\Desktop\images.jpg">
            <a:extLst>
              <a:ext uri="{FF2B5EF4-FFF2-40B4-BE49-F238E27FC236}">
                <a16:creationId xmlns="" xmlns:a16="http://schemas.microsoft.com/office/drawing/2014/main" id="{6C9C9471-434E-452A-8A9B-972A500F3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486727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5" descr="C:\Users\Korisnik\Desktop\F1.large.jpg">
            <a:extLst>
              <a:ext uri="{FF2B5EF4-FFF2-40B4-BE49-F238E27FC236}">
                <a16:creationId xmlns="" xmlns:a16="http://schemas.microsoft.com/office/drawing/2014/main" id="{52734F8B-0785-46CC-BAF7-76C7E5331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303588"/>
            <a:ext cx="5591175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954" name="Picture 2"/>
          <p:cNvPicPr>
            <a:picLocks noChangeAspect="1" noChangeArrowheads="1"/>
          </p:cNvPicPr>
          <p:nvPr/>
        </p:nvPicPr>
        <p:blipFill>
          <a:blip r:embed="rId2" cstate="print"/>
          <a:srcRect l="9052" t="22402" r="31880" b="17392"/>
          <a:stretch>
            <a:fillRect/>
          </a:stretch>
        </p:blipFill>
        <p:spPr bwMode="auto">
          <a:xfrm>
            <a:off x="107504" y="1268760"/>
            <a:ext cx="903649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002" name="Picture 2" descr="https://media.springernature.com/lw685/springer-static/image/art%3A10.1007%2Fs00134-022-06639-8/MediaObjects/134_2022_6639_Fig1_HTM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062730" cy="6165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Srdjan\Desktop\edem pluća\pathape.jpg">
            <a:extLst>
              <a:ext uri="{FF2B5EF4-FFF2-40B4-BE49-F238E27FC236}">
                <a16:creationId xmlns="" xmlns:a16="http://schemas.microsoft.com/office/drawing/2014/main" id="{397DD8E3-195C-4382-98EA-BF8F2C8DD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0"/>
            <a:ext cx="6804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4581128"/>
            <a:ext cx="83884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Abnormalities such as left ventricular hypertrophy, evidence of previous myocardial infarction or arrhythmias may be seen on the electrocardiogram. </a:t>
            </a:r>
            <a:endParaRPr lang="sr-Latn-RS" sz="1400" dirty="0" smtClean="0"/>
          </a:p>
          <a:p>
            <a:r>
              <a:rPr lang="en-US" sz="1400" dirty="0" smtClean="0"/>
              <a:t>Guidelines </a:t>
            </a:r>
            <a:r>
              <a:rPr lang="en-US" sz="1400" dirty="0" smtClean="0"/>
              <a:t>suggest all patients with suspected heart failure should have an </a:t>
            </a:r>
            <a:r>
              <a:rPr lang="en-US" sz="1400" dirty="0" smtClean="0"/>
              <a:t>electrocardiogram.</a:t>
            </a:r>
            <a:r>
              <a:rPr lang="en-US" sz="1400" baseline="30000" dirty="0" smtClean="0"/>
              <a:t>16</a:t>
            </a:r>
            <a:endParaRPr lang="sr-Latn-RS" sz="1400" baseline="30000" dirty="0" smtClean="0"/>
          </a:p>
          <a:p>
            <a:r>
              <a:rPr lang="en-US" sz="1400" dirty="0" smtClean="0"/>
              <a:t> An abnormal ECG has a </a:t>
            </a:r>
            <a:r>
              <a:rPr lang="en-US" sz="1400" dirty="0" smtClean="0">
                <a:solidFill>
                  <a:srgbClr val="FF0000"/>
                </a:solidFill>
              </a:rPr>
              <a:t>relatively high sensitivity for a diagnosis of heart failure of 89% (95% CI 77–95%) but a moderate specificity of 56% (95% CI 46–66%) </a:t>
            </a:r>
            <a:r>
              <a:rPr lang="en-US" sz="1400" dirty="0" smtClean="0"/>
              <a:t>suggesting, that heart failure is quite unlikely in the presence of a normal ECG; however, abnormalities on ECG may be associated with a diagnosis other than heart </a:t>
            </a:r>
            <a:r>
              <a:rPr lang="en-US" sz="1400" dirty="0" smtClean="0"/>
              <a:t>failure</a:t>
            </a:r>
            <a:endParaRPr lang="sr-Latn-RS" sz="1400" dirty="0" smtClean="0"/>
          </a:p>
          <a:p>
            <a:r>
              <a:rPr lang="en-US" sz="1400" dirty="0" smtClean="0"/>
              <a:t>. </a:t>
            </a:r>
            <a:r>
              <a:rPr lang="en-US" sz="1400" dirty="0" smtClean="0"/>
              <a:t>Patients may benefit from further management of abnormal ECG findings such as </a:t>
            </a:r>
            <a:r>
              <a:rPr lang="en-US" sz="1400" dirty="0" err="1" smtClean="0"/>
              <a:t>atrial</a:t>
            </a:r>
            <a:r>
              <a:rPr lang="en-US" sz="1400" dirty="0" smtClean="0"/>
              <a:t> fibrillation, where anticoagulation to prevent </a:t>
            </a:r>
            <a:r>
              <a:rPr lang="en-US" sz="1400" dirty="0" err="1" smtClean="0"/>
              <a:t>thromboembolic</a:t>
            </a:r>
            <a:r>
              <a:rPr lang="en-US" sz="1400" dirty="0" smtClean="0"/>
              <a:t> events may be indicated.</a:t>
            </a:r>
            <a:endParaRPr lang="en-US" sz="1400" dirty="0"/>
          </a:p>
        </p:txBody>
      </p:sp>
      <p:pic>
        <p:nvPicPr>
          <p:cNvPr id="389122" name="Picture 2" descr="https://www.oatext.com/img/TR-1-124-g0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80728"/>
            <a:ext cx="6172200" cy="36576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699792" y="6642556"/>
            <a:ext cx="941479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err="1" smtClean="0"/>
              <a:t>Albakri</a:t>
            </a:r>
            <a:r>
              <a:rPr lang="en-US" sz="800" dirty="0" smtClean="0"/>
              <a:t> A (2018) Systolic heart failure: A review of clinical status and meta-analysis of diagnosis and clinical management methods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634" name="Picture 2" descr="Etiology Exacerbating factors for acute heart failure -Acute myocardial infarction -Uncorrected high blood press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2736"/>
            <a:ext cx="7416824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7074" name="Picture 2" descr="https://blogger.googleusercontent.com/img/a/AVvXsEjRLm78CboBfmx-GsB3LCx_qEBkfvElqNxn2Pvr3gDhIEXRNtfFT745RAsKQEDkT8ExXvQEBfsKxvFQ-3uMcV7r1MLVzBZ9MlN55a23soRVKYG2ZKQX84lAHp3ikW5BfStGKOvbv3sUKP7wZyXwxDeUvb7jUeQRZZI1GHEwdCXhvIwyOMPfH1rQuQk6=w16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Content Placeholder 1">
            <a:extLst>
              <a:ext uri="{FF2B5EF4-FFF2-40B4-BE49-F238E27FC236}">
                <a16:creationId xmlns="" xmlns:a16="http://schemas.microsoft.com/office/drawing/2014/main" id="{17CB4FA3-2584-4A87-BD62-45D732CB4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432050"/>
            <a:ext cx="8229600" cy="3228975"/>
          </a:xfrm>
        </p:spPr>
        <p:txBody>
          <a:bodyPr/>
          <a:lstStyle/>
          <a:p>
            <a:pPr eaLnBrk="1" hangingPunct="1"/>
            <a:r>
              <a:rPr lang="en-US" altLang="en-US" sz="2400" dirty="0" smtClean="0"/>
              <a:t>Enlarged cardiac shadow (chronic SI</a:t>
            </a:r>
            <a:r>
              <a:rPr lang="en-US" altLang="en-US" sz="2400" dirty="0" smtClean="0"/>
              <a:t>)</a:t>
            </a:r>
            <a:endParaRPr lang="sr-Latn-RS" altLang="en-US" sz="2400" dirty="0" smtClean="0"/>
          </a:p>
          <a:p>
            <a:pPr eaLnBrk="1" hangingPunct="1"/>
            <a:r>
              <a:rPr lang="en-US" altLang="en-US" sz="2400" dirty="0" err="1" smtClean="0"/>
              <a:t>Cephalization</a:t>
            </a:r>
            <a:endParaRPr lang="sr-Latn-RS" altLang="en-US" sz="2400" dirty="0" smtClean="0"/>
          </a:p>
          <a:p>
            <a:pPr eaLnBrk="1" hangingPunct="1"/>
            <a:r>
              <a:rPr lang="en-US" altLang="en-US" sz="2400" dirty="0" err="1" smtClean="0"/>
              <a:t>Kerley</a:t>
            </a:r>
            <a:r>
              <a:rPr lang="en-US" altLang="en-US" sz="2400" dirty="0" smtClean="0"/>
              <a:t>-B lines</a:t>
            </a:r>
            <a:endParaRPr lang="sr-Latn-RS" altLang="en-US" sz="2400" dirty="0" smtClean="0"/>
          </a:p>
          <a:p>
            <a:pPr eaLnBrk="1" hangingPunct="1"/>
            <a:r>
              <a:rPr lang="en-US" altLang="en-US" sz="2400" dirty="0" err="1" smtClean="0"/>
              <a:t>Peribronchial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patternEffusion</a:t>
            </a:r>
            <a:endParaRPr lang="sr-Latn-RS" altLang="en-US" sz="2400" dirty="0" smtClean="0"/>
          </a:p>
          <a:p>
            <a:pPr eaLnBrk="1" hangingPunct="1"/>
            <a:r>
              <a:rPr lang="en-US" altLang="en-US" sz="2400" dirty="0" smtClean="0"/>
              <a:t>Pulmonary </a:t>
            </a:r>
            <a:r>
              <a:rPr lang="en-US" altLang="en-US" sz="2400" dirty="0" smtClean="0"/>
              <a:t>interstitial </a:t>
            </a:r>
            <a:r>
              <a:rPr lang="en-US" altLang="en-US" sz="2400" dirty="0" smtClean="0"/>
              <a:t>edema</a:t>
            </a:r>
            <a:endParaRPr lang="sr-Latn-RS" altLang="en-US" sz="2400" dirty="0" smtClean="0"/>
          </a:p>
          <a:p>
            <a:pPr eaLnBrk="1" hangingPunct="1"/>
            <a:r>
              <a:rPr lang="en-US" altLang="en-US" sz="2400" dirty="0" smtClean="0"/>
              <a:t>Pulmonary </a:t>
            </a:r>
            <a:r>
              <a:rPr lang="en-US" altLang="en-US" sz="2400" dirty="0" smtClean="0"/>
              <a:t>alveolar edema</a:t>
            </a:r>
            <a:endParaRPr lang="en-AU" altLang="en-US" sz="2400" dirty="0"/>
          </a:p>
        </p:txBody>
      </p:sp>
      <p:sp>
        <p:nvSpPr>
          <p:cNvPr id="72707" name="Title 2">
            <a:extLst>
              <a:ext uri="{FF2B5EF4-FFF2-40B4-BE49-F238E27FC236}">
                <a16:creationId xmlns="" xmlns:a16="http://schemas.microsoft.com/office/drawing/2014/main" id="{5F0A3F21-A664-41F1-9A10-DC0FC0F9D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 err="1" smtClean="0">
                <a:solidFill>
                  <a:srgbClr val="FF0000"/>
                </a:solidFill>
              </a:rPr>
              <a:t>Radiolog</a:t>
            </a:r>
            <a:r>
              <a:rPr lang="sr-Latn-RS" altLang="en-US" sz="3200" dirty="0" smtClean="0">
                <a:solidFill>
                  <a:srgbClr val="FF0000"/>
                </a:solidFill>
              </a:rPr>
              <a:t>y</a:t>
            </a:r>
            <a:r>
              <a:rPr lang="en-US" altLang="en-US" sz="3200" dirty="0" smtClean="0">
                <a:solidFill>
                  <a:srgbClr val="FF0000"/>
                </a:solidFill>
              </a:rPr>
              <a:t> signs</a:t>
            </a:r>
            <a:r>
              <a:rPr lang="sr-Latn-RS" altLang="en-US" sz="3200" dirty="0" smtClean="0">
                <a:solidFill>
                  <a:srgbClr val="FF0000"/>
                </a:solidFill>
              </a:rPr>
              <a:t> heart failure</a:t>
            </a:r>
            <a:endParaRPr lang="en-AU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s\Srdjan\Desktop\071594_P23_DPate3__1_1_20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2000250"/>
            <a:ext cx="3214687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4" descr="C:\Users\Srdjan\Desktop\ct index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2000250"/>
            <a:ext cx="571500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6" name="Picture 3" descr="C:\Users\Srdjan\Desktop\Mika 2009 cardiothoracic rati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50" y="4000500"/>
            <a:ext cx="25717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7" name="Text Box 4"/>
          <p:cNvSpPr txBox="1">
            <a:spLocks noChangeArrowheads="1"/>
          </p:cNvSpPr>
          <p:nvPr/>
        </p:nvSpPr>
        <p:spPr bwMode="auto">
          <a:xfrm>
            <a:off x="76200" y="4889500"/>
            <a:ext cx="64246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sr-Latn-C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Cardiothoracic index</a:t>
            </a:r>
            <a:r>
              <a:rPr lang="sr-Latn-C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None/>
            </a:pPr>
            <a:endParaRPr lang="en-US" sz="2400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transverse diameter of the heart on a chest x-ray, which determines the enlargement of the heart in relation to the chest.</a:t>
            </a:r>
            <a:endParaRPr lang="sr-Latn-C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238" name="Text Box 4"/>
          <p:cNvSpPr txBox="1">
            <a:spLocks noChangeArrowheads="1"/>
          </p:cNvSpPr>
          <p:nvPr/>
        </p:nvSpPr>
        <p:spPr bwMode="auto">
          <a:xfrm>
            <a:off x="6357938" y="3000375"/>
            <a:ext cx="2786062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sr-Latn-C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Cardiothoracic </a:t>
            </a:r>
            <a:r>
              <a:rPr lang="sr-Latn-C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index</a:t>
            </a:r>
          </a:p>
          <a:p>
            <a:pPr>
              <a:buFont typeface="Wingdings" pitchFamily="2" charset="2"/>
              <a:buNone/>
            </a:pPr>
            <a:endParaRPr lang="sr-Latn-CS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Normal </a:t>
            </a:r>
            <a:r>
              <a:rPr lang="sr-Latn-C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&lt; 0.50</a:t>
            </a:r>
            <a:endParaRPr lang="sr-Latn-C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239" name="Title 1"/>
          <p:cNvSpPr>
            <a:spLocks noGrp="1"/>
          </p:cNvSpPr>
          <p:nvPr>
            <p:ph type="title"/>
          </p:nvPr>
        </p:nvSpPr>
        <p:spPr>
          <a:xfrm>
            <a:off x="571500" y="1000125"/>
            <a:ext cx="7929563" cy="928688"/>
          </a:xfrm>
        </p:spPr>
        <p:txBody>
          <a:bodyPr/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Heart failure - diagnosis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ES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842270" cy="893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Content Placeholder 3" descr="cardiomegaly.bmp">
            <a:extLst>
              <a:ext uri="{FF2B5EF4-FFF2-40B4-BE49-F238E27FC236}">
                <a16:creationId xmlns="" xmlns:a16="http://schemas.microsoft.com/office/drawing/2014/main" id="{87A376ED-1D31-40A7-9887-CD1A1AACDF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2492375"/>
            <a:ext cx="4800600" cy="4019550"/>
          </a:xfrm>
        </p:spPr>
      </p:pic>
      <p:sp>
        <p:nvSpPr>
          <p:cNvPr id="73731" name="Title 2">
            <a:extLst>
              <a:ext uri="{FF2B5EF4-FFF2-40B4-BE49-F238E27FC236}">
                <a16:creationId xmlns="" xmlns:a16="http://schemas.microsoft.com/office/drawing/2014/main" id="{DEB3B5F3-ADFD-47FB-B0FA-FC18567ED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err="1" smtClean="0">
                <a:solidFill>
                  <a:srgbClr val="FF0000"/>
                </a:solidFill>
              </a:rPr>
              <a:t>Cardiomegaly</a:t>
            </a:r>
            <a:endParaRPr lang="en-AU" altLang="en-US" dirty="0">
              <a:solidFill>
                <a:srgbClr val="FF0000"/>
              </a:solidFill>
            </a:endParaRPr>
          </a:p>
        </p:txBody>
      </p:sp>
      <p:sp>
        <p:nvSpPr>
          <p:cNvPr id="73732" name="TextBox 4">
            <a:extLst>
              <a:ext uri="{FF2B5EF4-FFF2-40B4-BE49-F238E27FC236}">
                <a16:creationId xmlns="" xmlns:a16="http://schemas.microsoft.com/office/drawing/2014/main" id="{3EEBBFB0-EAD2-4967-9C46-D1D271612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3068638"/>
            <a:ext cx="28194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 smtClean="0">
                <a:latin typeface="Constantia" panose="02030602050306030303" pitchFamily="18" charset="0"/>
              </a:rPr>
              <a:t>Heart width greater than half of the </a:t>
            </a:r>
            <a:r>
              <a:rPr lang="en-US" altLang="en-US" dirty="0" err="1" smtClean="0">
                <a:latin typeface="Constantia" panose="02030602050306030303" pitchFamily="18" charset="0"/>
              </a:rPr>
              <a:t>transthoracic</a:t>
            </a:r>
            <a:r>
              <a:rPr lang="en-US" altLang="en-US" dirty="0" smtClean="0">
                <a:latin typeface="Constantia" panose="02030602050306030303" pitchFamily="18" charset="0"/>
              </a:rPr>
              <a:t> diameter</a:t>
            </a:r>
            <a:r>
              <a:rPr lang="en-US" altLang="en-US" dirty="0" smtClean="0">
                <a:latin typeface="Constantia" panose="02030602050306030303" pitchFamily="18" charset="0"/>
              </a:rPr>
              <a:t>.</a:t>
            </a:r>
            <a:endParaRPr lang="sr-Latn-RS" altLang="en-US" dirty="0" smtClean="0">
              <a:latin typeface="Constantia" panose="02030602050306030303" pitchFamily="18" charset="0"/>
            </a:endParaRPr>
          </a:p>
          <a:p>
            <a:pPr eaLnBrk="1" hangingPunct="1"/>
            <a:endParaRPr lang="sr-Latn-RS" altLang="en-US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US" altLang="en-US" dirty="0" smtClean="0">
                <a:latin typeface="Constantia" panose="02030602050306030303" pitchFamily="18" charset="0"/>
              </a:rPr>
              <a:t>Cardiothoracic </a:t>
            </a:r>
            <a:r>
              <a:rPr lang="en-US" altLang="en-US" dirty="0" smtClean="0">
                <a:latin typeface="Constantia" panose="02030602050306030303" pitchFamily="18" charset="0"/>
              </a:rPr>
              <a:t>ratio &gt;0.5.</a:t>
            </a:r>
            <a:endParaRPr lang="en-AU" altLang="en-US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Content Placeholder 3" descr="Cephalization2.jpg">
            <a:extLst>
              <a:ext uri="{FF2B5EF4-FFF2-40B4-BE49-F238E27FC236}">
                <a16:creationId xmlns="" xmlns:a16="http://schemas.microsoft.com/office/drawing/2014/main" id="{9E8B3F25-306A-495D-8C43-84E145191E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844675"/>
            <a:ext cx="4781550" cy="4572000"/>
          </a:xfrm>
        </p:spPr>
      </p:pic>
      <p:sp>
        <p:nvSpPr>
          <p:cNvPr id="74755" name="Title 2">
            <a:extLst>
              <a:ext uri="{FF2B5EF4-FFF2-40B4-BE49-F238E27FC236}">
                <a16:creationId xmlns="" xmlns:a16="http://schemas.microsoft.com/office/drawing/2014/main" id="{9A3D1EB8-9128-42F0-AD13-6C99A9C11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62038"/>
            <a:ext cx="8229600" cy="711200"/>
          </a:xfrm>
        </p:spPr>
        <p:txBody>
          <a:bodyPr/>
          <a:lstStyle/>
          <a:p>
            <a:pPr eaLnBrk="1" hangingPunct="1"/>
            <a:r>
              <a:rPr lang="en-US" altLang="en-US" sz="3200" dirty="0" err="1" smtClean="0">
                <a:solidFill>
                  <a:srgbClr val="FF0000"/>
                </a:solidFill>
              </a:rPr>
              <a:t>Cephalization</a:t>
            </a:r>
            <a:endParaRPr lang="en-AU" altLang="en-US" sz="3200" dirty="0">
              <a:solidFill>
                <a:srgbClr val="FF0000"/>
              </a:solidFill>
            </a:endParaRPr>
          </a:p>
        </p:txBody>
      </p:sp>
      <p:sp>
        <p:nvSpPr>
          <p:cNvPr id="74756" name="TextBox 4">
            <a:extLst>
              <a:ext uri="{FF2B5EF4-FFF2-40B4-BE49-F238E27FC236}">
                <a16:creationId xmlns="" xmlns:a16="http://schemas.microsoft.com/office/drawing/2014/main" id="{01F9C79F-3B59-4477-AC33-DDD54A1E6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1844824"/>
            <a:ext cx="352839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 err="1" smtClean="0">
                <a:latin typeface="Constantia" panose="02030602050306030303" pitchFamily="18" charset="0"/>
              </a:rPr>
              <a:t>Cephalization</a:t>
            </a:r>
            <a:r>
              <a:rPr lang="en-US" altLang="en-US" dirty="0" smtClean="0">
                <a:latin typeface="Constantia" panose="02030602050306030303" pitchFamily="18" charset="0"/>
              </a:rPr>
              <a:t> occurs due to increased flow to the apices of the lungs as a result of increased pulmonary venous pressure. The vertices are accentuated due to the greater amount of blood, the pressure is increased and edema can be found around </a:t>
            </a:r>
            <a:r>
              <a:rPr lang="en-US" altLang="en-US" dirty="0" smtClean="0">
                <a:latin typeface="Constantia" panose="02030602050306030303" pitchFamily="18" charset="0"/>
              </a:rPr>
              <a:t>it</a:t>
            </a:r>
            <a:endParaRPr lang="sr-Latn-RS" altLang="en-US" dirty="0" smtClean="0">
              <a:latin typeface="Constantia" panose="02030602050306030303" pitchFamily="18" charset="0"/>
            </a:endParaRPr>
          </a:p>
          <a:p>
            <a:pPr eaLnBrk="1" hangingPunct="1"/>
            <a:endParaRPr lang="sr-Latn-RS" altLang="en-US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US" altLang="en-US" dirty="0" smtClean="0">
                <a:latin typeface="Constantia" panose="02030602050306030303" pitchFamily="18" charset="0"/>
              </a:rPr>
              <a:t>In </a:t>
            </a:r>
            <a:r>
              <a:rPr lang="en-US" altLang="en-US" dirty="0" smtClean="0">
                <a:latin typeface="Constantia" panose="02030602050306030303" pitchFamily="18" charset="0"/>
              </a:rPr>
              <a:t>order to properly describe the findings, the patient must be in a standing position</a:t>
            </a:r>
            <a:endParaRPr lang="en-AU" altLang="en-US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Content Placeholder 3" descr="Kerley B.jpg">
            <a:extLst>
              <a:ext uri="{FF2B5EF4-FFF2-40B4-BE49-F238E27FC236}">
                <a16:creationId xmlns="" xmlns:a16="http://schemas.microsoft.com/office/drawing/2014/main" id="{BB6B558E-67F1-49CB-9891-EDA813B771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1220"/>
          <a:stretch>
            <a:fillRect/>
          </a:stretch>
        </p:blipFill>
        <p:spPr>
          <a:xfrm>
            <a:off x="323850" y="1858963"/>
            <a:ext cx="4648200" cy="4378325"/>
          </a:xfrm>
        </p:spPr>
      </p:pic>
      <p:sp>
        <p:nvSpPr>
          <p:cNvPr id="75779" name="Title 2">
            <a:extLst>
              <a:ext uri="{FF2B5EF4-FFF2-40B4-BE49-F238E27FC236}">
                <a16:creationId xmlns="" xmlns:a16="http://schemas.microsoft.com/office/drawing/2014/main" id="{F2979A3B-213A-4A18-98E6-68C6C3A08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62038"/>
            <a:ext cx="8229600" cy="711200"/>
          </a:xfrm>
        </p:spPr>
        <p:txBody>
          <a:bodyPr/>
          <a:lstStyle/>
          <a:p>
            <a:pPr eaLnBrk="1" hangingPunct="1"/>
            <a:r>
              <a:rPr lang="en-US" altLang="en-US" sz="3200" dirty="0" err="1" smtClean="0">
                <a:solidFill>
                  <a:srgbClr val="FF0000"/>
                </a:solidFill>
              </a:rPr>
              <a:t>Kerley</a:t>
            </a:r>
            <a:r>
              <a:rPr lang="en-US" altLang="en-US" sz="3200" dirty="0" smtClean="0">
                <a:solidFill>
                  <a:srgbClr val="FF0000"/>
                </a:solidFill>
              </a:rPr>
              <a:t>-B lines</a:t>
            </a:r>
            <a:endParaRPr lang="en-AU" altLang="en-US" sz="3200" dirty="0">
              <a:solidFill>
                <a:srgbClr val="FF0000"/>
              </a:solidFill>
            </a:endParaRPr>
          </a:p>
        </p:txBody>
      </p:sp>
      <p:sp>
        <p:nvSpPr>
          <p:cNvPr id="75780" name="TextBox 4">
            <a:extLst>
              <a:ext uri="{FF2B5EF4-FFF2-40B4-BE49-F238E27FC236}">
                <a16:creationId xmlns="" xmlns:a16="http://schemas.microsoft.com/office/drawing/2014/main" id="{794ED903-E8BD-4F8C-BCED-D512B0178D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064" y="1906588"/>
            <a:ext cx="3672086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dirty="0" smtClean="0">
                <a:latin typeface="Constantia" panose="02030602050306030303" pitchFamily="18" charset="0"/>
              </a:rPr>
              <a:t>Short parallel lines on the periphery of the lungs. These lines represent interlobular septa which are usually shorter than 1 cm and parallel to each other towards the surface of the lung. They can be seen in any part but are most often observed at the bases, at the </a:t>
            </a:r>
            <a:r>
              <a:rPr lang="en-US" altLang="en-US" dirty="0" err="1" smtClean="0">
                <a:latin typeface="Constantia" panose="02030602050306030303" pitchFamily="18" charset="0"/>
              </a:rPr>
              <a:t>costophrenic</a:t>
            </a:r>
            <a:r>
              <a:rPr lang="en-US" altLang="en-US" dirty="0" smtClean="0">
                <a:latin typeface="Constantia" panose="02030602050306030303" pitchFamily="18" charset="0"/>
              </a:rPr>
              <a:t> angles in PA imaging and in the </a:t>
            </a:r>
            <a:r>
              <a:rPr lang="en-US" altLang="en-US" dirty="0" err="1" smtClean="0">
                <a:latin typeface="Constantia" panose="02030602050306030303" pitchFamily="18" charset="0"/>
              </a:rPr>
              <a:t>substernal</a:t>
            </a:r>
            <a:r>
              <a:rPr lang="en-US" altLang="en-US" dirty="0" smtClean="0">
                <a:latin typeface="Constantia" panose="02030602050306030303" pitchFamily="18" charset="0"/>
              </a:rPr>
              <a:t> region in lateral imaging.</a:t>
            </a:r>
            <a:endParaRPr lang="en-AU" altLang="en-US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Content Placeholder 3" descr="Cuffing.jpg">
            <a:extLst>
              <a:ext uri="{FF2B5EF4-FFF2-40B4-BE49-F238E27FC236}">
                <a16:creationId xmlns="" xmlns:a16="http://schemas.microsoft.com/office/drawing/2014/main" id="{B512DFF5-967A-4DC0-9AF1-1156EBA08D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885950"/>
            <a:ext cx="5105400" cy="4495800"/>
          </a:xfrm>
        </p:spPr>
      </p:pic>
      <p:sp>
        <p:nvSpPr>
          <p:cNvPr id="76803" name="Title 2">
            <a:extLst>
              <a:ext uri="{FF2B5EF4-FFF2-40B4-BE49-F238E27FC236}">
                <a16:creationId xmlns="" xmlns:a16="http://schemas.microsoft.com/office/drawing/2014/main" id="{6572F9DC-65E5-450F-8A07-150A1D149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62038"/>
            <a:ext cx="8229600" cy="711200"/>
          </a:xfrm>
        </p:spPr>
        <p:txBody>
          <a:bodyPr/>
          <a:lstStyle/>
          <a:p>
            <a:pPr eaLnBrk="1" hangingPunct="1"/>
            <a:r>
              <a:rPr lang="en-US" altLang="en-US" sz="3200" dirty="0" err="1" smtClean="0">
                <a:solidFill>
                  <a:srgbClr val="FF0000"/>
                </a:solidFill>
              </a:rPr>
              <a:t>Peribronchial</a:t>
            </a:r>
            <a:r>
              <a:rPr lang="en-US" altLang="en-US" sz="3200" dirty="0" smtClean="0">
                <a:solidFill>
                  <a:srgbClr val="FF0000"/>
                </a:solidFill>
              </a:rPr>
              <a:t> drawing</a:t>
            </a:r>
            <a:endParaRPr lang="en-AU" altLang="en-US" sz="3200" dirty="0">
              <a:solidFill>
                <a:srgbClr val="FF0000"/>
              </a:solidFill>
            </a:endParaRPr>
          </a:p>
        </p:txBody>
      </p:sp>
      <p:sp>
        <p:nvSpPr>
          <p:cNvPr id="76804" name="TextBox 4">
            <a:extLst>
              <a:ext uri="{FF2B5EF4-FFF2-40B4-BE49-F238E27FC236}">
                <a16:creationId xmlns="" xmlns:a16="http://schemas.microsoft.com/office/drawing/2014/main" id="{EFD48CC6-95F9-4263-8930-AA3467C7F9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128" y="2200275"/>
            <a:ext cx="303887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dirty="0" smtClean="0">
                <a:latin typeface="Constantia" panose="02030602050306030303" pitchFamily="18" charset="0"/>
              </a:rPr>
              <a:t>It occurs when an excessive amount of fluid or mucus accumulates in the small airways and creates localized fields of </a:t>
            </a:r>
            <a:r>
              <a:rPr lang="en-US" altLang="en-US" dirty="0" err="1" smtClean="0">
                <a:latin typeface="Constantia" panose="02030602050306030303" pitchFamily="18" charset="0"/>
              </a:rPr>
              <a:t>atelectasis</a:t>
            </a:r>
            <a:r>
              <a:rPr lang="en-US" altLang="en-US" dirty="0" smtClean="0">
                <a:latin typeface="Constantia" panose="02030602050306030303" pitchFamily="18" charset="0"/>
              </a:rPr>
              <a:t>, which makes the area around the bronchi more prominent.</a:t>
            </a:r>
            <a:endParaRPr lang="en-AU" altLang="en-US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Content Placeholder 3" descr="effusion.jpg">
            <a:extLst>
              <a:ext uri="{FF2B5EF4-FFF2-40B4-BE49-F238E27FC236}">
                <a16:creationId xmlns="" xmlns:a16="http://schemas.microsoft.com/office/drawing/2014/main" id="{2C054172-CE18-48F6-BEDD-CA2C7E4F84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2276475"/>
            <a:ext cx="4724400" cy="3951288"/>
          </a:xfrm>
        </p:spPr>
      </p:pic>
      <p:sp>
        <p:nvSpPr>
          <p:cNvPr id="77827" name="Title 2">
            <a:extLst>
              <a:ext uri="{FF2B5EF4-FFF2-40B4-BE49-F238E27FC236}">
                <a16:creationId xmlns="" xmlns:a16="http://schemas.microsoft.com/office/drawing/2014/main" id="{88800BC3-AC13-4C11-B1E0-B3FA1459D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62038"/>
            <a:ext cx="8229600" cy="998537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rgbClr val="FF0000"/>
                </a:solidFill>
              </a:rPr>
              <a:t>Pleural effusion</a:t>
            </a:r>
            <a:endParaRPr lang="en-AU" altLang="en-US" sz="3200" dirty="0">
              <a:solidFill>
                <a:srgbClr val="FF0000"/>
              </a:solidFill>
            </a:endParaRPr>
          </a:p>
        </p:txBody>
      </p:sp>
      <p:sp>
        <p:nvSpPr>
          <p:cNvPr id="77828" name="TextBox 4">
            <a:extLst>
              <a:ext uri="{FF2B5EF4-FFF2-40B4-BE49-F238E27FC236}">
                <a16:creationId xmlns="" xmlns:a16="http://schemas.microsoft.com/office/drawing/2014/main" id="{8CC1C56F-CCD5-46DB-9AAA-497C97445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063" y="2708275"/>
            <a:ext cx="3048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 smtClean="0">
                <a:latin typeface="Constantia" panose="02030602050306030303" pitchFamily="18" charset="0"/>
              </a:rPr>
              <a:t>Accumulation of fluid in the pleural space. In chronic SI most often </a:t>
            </a:r>
            <a:r>
              <a:rPr lang="en-US" altLang="en-US" dirty="0" err="1" smtClean="0">
                <a:latin typeface="Constantia" panose="02030602050306030303" pitchFamily="18" charset="0"/>
              </a:rPr>
              <a:t>transudate</a:t>
            </a:r>
            <a:endParaRPr lang="en-AU" altLang="en-US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Content Placeholder 3" descr="interstitial edema.gif">
            <a:extLst>
              <a:ext uri="{FF2B5EF4-FFF2-40B4-BE49-F238E27FC236}">
                <a16:creationId xmlns="" xmlns:a16="http://schemas.microsoft.com/office/drawing/2014/main" id="{E3022BC3-4796-4496-BD36-355CB56BD9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2492375"/>
            <a:ext cx="4495800" cy="3663950"/>
          </a:xfrm>
        </p:spPr>
      </p:pic>
      <p:sp>
        <p:nvSpPr>
          <p:cNvPr id="78851" name="Title 2">
            <a:extLst>
              <a:ext uri="{FF2B5EF4-FFF2-40B4-BE49-F238E27FC236}">
                <a16:creationId xmlns="" xmlns:a16="http://schemas.microsoft.com/office/drawing/2014/main" id="{7FE4EDF5-6CE3-4349-8F5A-FD2F0175A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rgbClr val="FF0000"/>
                </a:solidFill>
              </a:rPr>
              <a:t>Pulmonary interstitial edema</a:t>
            </a:r>
            <a:endParaRPr lang="en-AU" altLang="en-US" sz="3200" dirty="0">
              <a:solidFill>
                <a:srgbClr val="FF0000"/>
              </a:solidFill>
            </a:endParaRPr>
          </a:p>
        </p:txBody>
      </p:sp>
      <p:sp>
        <p:nvSpPr>
          <p:cNvPr id="78852" name="TextBox 4">
            <a:extLst>
              <a:ext uri="{FF2B5EF4-FFF2-40B4-BE49-F238E27FC236}">
                <a16:creationId xmlns="" xmlns:a16="http://schemas.microsoft.com/office/drawing/2014/main" id="{2A6F2504-A963-4C56-BB3D-5BBBB6FF1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4163" y="2492375"/>
            <a:ext cx="32004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dirty="0" smtClean="0">
                <a:latin typeface="Constantia" panose="02030602050306030303" pitchFamily="18" charset="0"/>
              </a:rPr>
              <a:t>A classic finding is shadowing of the </a:t>
            </a:r>
            <a:r>
              <a:rPr lang="en-US" altLang="en-US" dirty="0" err="1" smtClean="0">
                <a:latin typeface="Constantia" panose="02030602050306030303" pitchFamily="18" charset="0"/>
              </a:rPr>
              <a:t>hilus</a:t>
            </a:r>
            <a:r>
              <a:rPr lang="en-US" altLang="en-US" dirty="0" smtClean="0">
                <a:latin typeface="Constantia" panose="02030602050306030303" pitchFamily="18" charset="0"/>
              </a:rPr>
              <a:t>. </a:t>
            </a:r>
            <a:r>
              <a:rPr lang="en-US" altLang="en-US" dirty="0" err="1" smtClean="0">
                <a:latin typeface="Constantia" panose="02030602050306030303" pitchFamily="18" charset="0"/>
              </a:rPr>
              <a:t>Cardiogenic</a:t>
            </a:r>
            <a:r>
              <a:rPr lang="en-US" altLang="en-US" dirty="0" smtClean="0">
                <a:latin typeface="Constantia" panose="02030602050306030303" pitchFamily="18" charset="0"/>
              </a:rPr>
              <a:t> pulmonary edema occurs when the capillary pressure in the lungs exceeds </a:t>
            </a:r>
            <a:r>
              <a:rPr lang="en-US" altLang="en-US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25 mm Hg</a:t>
            </a:r>
            <a:r>
              <a:rPr lang="en-US" altLang="en-US" dirty="0" smtClean="0">
                <a:latin typeface="Constantia" panose="02030602050306030303" pitchFamily="18" charset="0"/>
              </a:rPr>
              <a:t>.</a:t>
            </a:r>
            <a:endParaRPr lang="sr-Latn-RS" altLang="en-US" dirty="0" smtClean="0">
              <a:latin typeface="Constantia" panose="02030602050306030303" pitchFamily="18" charset="0"/>
            </a:endParaRPr>
          </a:p>
          <a:p>
            <a:pPr eaLnBrk="1" hangingPunct="1"/>
            <a:endParaRPr lang="sr-Latn-RS" altLang="en-US" dirty="0" smtClean="0">
              <a:latin typeface="Constantia" panose="02030602050306030303" pitchFamily="18" charset="0"/>
            </a:endParaRPr>
          </a:p>
          <a:p>
            <a:pPr algn="just" eaLnBrk="1" hangingPunct="1"/>
            <a:r>
              <a:rPr lang="en-US" altLang="en-US" dirty="0" smtClean="0">
                <a:latin typeface="Constantia" panose="02030602050306030303" pitchFamily="18" charset="0"/>
              </a:rPr>
              <a:t>Above </a:t>
            </a:r>
            <a:r>
              <a:rPr lang="en-US" altLang="en-US" dirty="0" smtClean="0">
                <a:latin typeface="Constantia" panose="02030602050306030303" pitchFamily="18" charset="0"/>
              </a:rPr>
              <a:t>this level, </a:t>
            </a:r>
            <a:r>
              <a:rPr lang="en-US" altLang="en-US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interstitial pulmonary edema </a:t>
            </a:r>
            <a:r>
              <a:rPr lang="en-US" altLang="en-US" dirty="0" smtClean="0">
                <a:latin typeface="Constantia" panose="02030602050306030303" pitchFamily="18" charset="0"/>
              </a:rPr>
              <a:t>occurs, which is clinically manifested by </a:t>
            </a:r>
            <a:r>
              <a:rPr lang="en-US" altLang="en-US" dirty="0" err="1" smtClean="0">
                <a:latin typeface="Constantia" panose="02030602050306030303" pitchFamily="18" charset="0"/>
              </a:rPr>
              <a:t>dyspnea</a:t>
            </a:r>
            <a:r>
              <a:rPr lang="en-US" altLang="en-US" dirty="0" smtClean="0">
                <a:latin typeface="Constantia" panose="02030602050306030303" pitchFamily="18" charset="0"/>
              </a:rPr>
              <a:t> and tachycardia</a:t>
            </a:r>
            <a:endParaRPr lang="en-AU" altLang="en-US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Content Placeholder 3" descr="alveolar edema.bmp">
            <a:extLst>
              <a:ext uri="{FF2B5EF4-FFF2-40B4-BE49-F238E27FC236}">
                <a16:creationId xmlns="" xmlns:a16="http://schemas.microsoft.com/office/drawing/2014/main" id="{BDC37930-508C-4746-8846-5421C9AF07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2276475"/>
            <a:ext cx="3917950" cy="3863975"/>
          </a:xfrm>
        </p:spPr>
      </p:pic>
      <p:sp>
        <p:nvSpPr>
          <p:cNvPr id="79875" name="Title 2">
            <a:extLst>
              <a:ext uri="{FF2B5EF4-FFF2-40B4-BE49-F238E27FC236}">
                <a16:creationId xmlns="" xmlns:a16="http://schemas.microsoft.com/office/drawing/2014/main" id="{997D6278-C85F-424A-8F17-D05A82417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62038"/>
            <a:ext cx="8229600" cy="638175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rgbClr val="FF0000"/>
                </a:solidFill>
              </a:rPr>
              <a:t>Pulmonary alveolar edema</a:t>
            </a:r>
            <a:endParaRPr lang="en-AU" altLang="en-US" sz="3200" dirty="0">
              <a:solidFill>
                <a:srgbClr val="FF0000"/>
              </a:solidFill>
            </a:endParaRPr>
          </a:p>
        </p:txBody>
      </p:sp>
      <p:sp>
        <p:nvSpPr>
          <p:cNvPr id="79876" name="TextBox 4">
            <a:extLst>
              <a:ext uri="{FF2B5EF4-FFF2-40B4-BE49-F238E27FC236}">
                <a16:creationId xmlns="" xmlns:a16="http://schemas.microsoft.com/office/drawing/2014/main" id="{4E9C3699-0721-4FE9-94A6-38653FF601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040" y="2852936"/>
            <a:ext cx="352876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dirty="0" smtClean="0">
                <a:latin typeface="Constantia" panose="02030602050306030303" pitchFamily="18" charset="0"/>
              </a:rPr>
              <a:t>As the edema progresses, alveolar edema of the lungs occurs, which is manifested by </a:t>
            </a:r>
            <a:r>
              <a:rPr lang="en-US" altLang="en-US" dirty="0" err="1" smtClean="0">
                <a:latin typeface="Constantia" panose="02030602050306030303" pitchFamily="18" charset="0"/>
              </a:rPr>
              <a:t>dyspnea</a:t>
            </a:r>
            <a:r>
              <a:rPr lang="en-US" altLang="en-US" dirty="0" smtClean="0">
                <a:latin typeface="Constantia" panose="02030602050306030303" pitchFamily="18" charset="0"/>
              </a:rPr>
              <a:t>, expectoration with cracks. </a:t>
            </a:r>
            <a:endParaRPr lang="sr-Latn-RS" altLang="en-US" dirty="0" smtClean="0">
              <a:latin typeface="Constantia" panose="02030602050306030303" pitchFamily="18" charset="0"/>
            </a:endParaRPr>
          </a:p>
          <a:p>
            <a:pPr algn="just" eaLnBrk="1" hangingPunct="1"/>
            <a:endParaRPr lang="sr-Latn-RS" altLang="en-US" dirty="0" smtClean="0">
              <a:latin typeface="Constantia" panose="02030602050306030303" pitchFamily="18" charset="0"/>
            </a:endParaRPr>
          </a:p>
          <a:p>
            <a:pPr algn="just" eaLnBrk="1" hangingPunct="1"/>
            <a:r>
              <a:rPr lang="en-US" altLang="en-US" dirty="0" smtClean="0">
                <a:latin typeface="Constantia" panose="02030602050306030303" pitchFamily="18" charset="0"/>
              </a:rPr>
              <a:t>In </a:t>
            </a:r>
            <a:r>
              <a:rPr lang="en-US" altLang="en-US" dirty="0" smtClean="0">
                <a:latin typeface="Constantia" panose="02030602050306030303" pitchFamily="18" charset="0"/>
              </a:rPr>
              <a:t>a more severe stage, crackles can be heard even without a stethoscope</a:t>
            </a:r>
            <a:endParaRPr lang="en-AU" altLang="en-US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cambridgecardiaccare.com/assets/images/causes-of-heart-failu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4680520" cy="4910240"/>
          </a:xfrm>
          <a:prstGeom prst="rect">
            <a:avLst/>
          </a:prstGeom>
          <a:noFill/>
        </p:spPr>
      </p:pic>
      <p:pic>
        <p:nvPicPr>
          <p:cNvPr id="4102" name="Picture 6" descr="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88840"/>
            <a:ext cx="3995936" cy="4005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A7BEC8E9-3C3A-4BC4-8C2E-AEF2C61F49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33891" t="22037" r="33891" b="39779"/>
          <a:stretch/>
        </p:blipFill>
        <p:spPr>
          <a:xfrm>
            <a:off x="467544" y="980728"/>
            <a:ext cx="8424936" cy="5688632"/>
          </a:xfrm>
        </p:spPr>
      </p:pic>
    </p:spTree>
    <p:extLst>
      <p:ext uri="{BB962C8B-B14F-4D97-AF65-F5344CB8AC3E}">
        <p14:creationId xmlns="" xmlns:p14="http://schemas.microsoft.com/office/powerpoint/2010/main" val="316222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02" name="Picture 2" descr="Framingham Heart Failure Diagnostic Criter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42" name="Picture 2" descr="What Is Acute Pulmonary Ede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8568952" cy="5374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23938" name="Picture 2" descr="Pulm PEEPs on X: &quot;The mainstays of management for flash pulmonary edema are  BP control, pre-load reduction, and + pressure ventilation. Diuresis can be  given, but volume is often not the ma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496944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8098" name="Picture 2" descr="https://ars.els-cdn.com/content/image/1-s2.0-S0033062009000826-g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31982"/>
            <a:ext cx="8784976" cy="5726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026" name="Picture 2" descr="Sympathetic Crashing Acute Pulmonary Edema (SCAPE): Insight into  Pathophysiology and the Role of High Dose Nitroglycerin in Treatment |  RECAP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052735"/>
            <a:ext cx="5976664" cy="5805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6050" name="Picture 2" descr="https://www.emnote.org/uploads/1/3/5/3/13539988/pond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461276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018" name="Picture 2" descr="Diagnosis Congestive Heart Failure 26/11/2020 Pagina 24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24744"/>
            <a:ext cx="7296809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>
          <a:xfrm>
            <a:off x="428625" y="1214438"/>
            <a:ext cx="8072438" cy="928687"/>
          </a:xfrm>
        </p:spPr>
        <p:txBody>
          <a:bodyPr/>
          <a:lstStyle/>
          <a:p>
            <a:r>
              <a:rPr lang="sr-Cyrl-C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Срчана инсуфицијенција - дефиниција</a:t>
            </a:r>
            <a:endParaRPr lang="en-US" sz="2800" b="1">
              <a:solidFill>
                <a:srgbClr val="C00000"/>
              </a:solidFill>
            </a:endParaRP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" name="Picture 4" descr="ES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92" y="71438"/>
            <a:ext cx="842270" cy="893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042" name="Picture 2" descr="Echocardiography Transthoracic echocardiography (TTE) is the method of choice for assessment of myocardial systol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8202149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46" name="Picture 2" descr="Symptoms and signs Congestive Heart Failure 26/11/2020 Pagina 22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80728"/>
            <a:ext cx="8064896" cy="5877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066" name="Picture 2" descr="Echocardiography • DIASTOLIC FUNCTION EVALUATION By Doppler echocardiography the left ventricular filling is analyz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97360"/>
            <a:ext cx="7680852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090" name="Picture 2" descr="Echocardiography The components of the transvalvular mitral flow velocity are formed by the wa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25352"/>
            <a:ext cx="7776862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62" name="Picture 2" descr="Echocardiography • Pulmonary Vein Flow: There are usually four distinct components in the PVF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66427"/>
            <a:ext cx="7722096" cy="57915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138" name="Picture 2" descr="Echocardiography Congestive Heart Failure 26/11/2020 Pagina 30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30423"/>
            <a:ext cx="8730208" cy="5827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orthopnea">
            <a:extLst>
              <a:ext uri="{FF2B5EF4-FFF2-40B4-BE49-F238E27FC236}">
                <a16:creationId xmlns="" xmlns:a16="http://schemas.microsoft.com/office/drawing/2014/main" id="{AAB490BA-ECF1-4943-8517-7D181D19D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7416824" cy="55199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56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210" name="Picture 2" descr="Congestive Heart Failure 26/11/2020 Pagina 39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7506072" cy="5629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234" name="Picture 2" descr="Diastolic Heart Failure (HFp. EF) in heart failure with preserved ejection fraction (which 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7794104" cy="5629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Title 1"/>
          <p:cNvSpPr>
            <a:spLocks noGrp="1"/>
          </p:cNvSpPr>
          <p:nvPr>
            <p:ph type="title"/>
          </p:nvPr>
        </p:nvSpPr>
        <p:spPr>
          <a:xfrm>
            <a:off x="428625" y="1214438"/>
            <a:ext cx="8072438" cy="928687"/>
          </a:xfrm>
        </p:spPr>
        <p:txBody>
          <a:bodyPr/>
          <a:lstStyle/>
          <a:p>
            <a:r>
              <a:rPr lang="sr-Cyrl-C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Срчана инсуфицијенција - дефиниција</a:t>
            </a:r>
            <a:endParaRPr lang="en-US" sz="2800" b="1">
              <a:solidFill>
                <a:srgbClr val="C00000"/>
              </a:solidFill>
            </a:endParaRPr>
          </a:p>
        </p:txBody>
      </p:sp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5" name="Picture 4" descr="ES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92" y="106364"/>
            <a:ext cx="842270" cy="893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2E4EE79-28A7-402B-9568-ADD0CAD54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0B0B6D2-454C-4993-A281-E1E576E35E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E66F9D00-8AC5-4A41-87C7-86203DBF8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70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5992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9823D0C9-A1A8-4662-82D7-2110A5F8EE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3152" t="28401" r="29416" b="39779"/>
          <a:stretch/>
        </p:blipFill>
        <p:spPr>
          <a:xfrm>
            <a:off x="827584" y="1066322"/>
            <a:ext cx="6261098" cy="2362678"/>
          </a:xfr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5AFBC4A-4DC4-4974-8A59-621359FB6B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7777" t="40200" r="30485" b="15001"/>
          <a:stretch/>
        </p:blipFill>
        <p:spPr>
          <a:xfrm>
            <a:off x="4067944" y="3559430"/>
            <a:ext cx="5009057" cy="32985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0F377564-6EC8-4F9C-A33D-13FD23C38F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22438" t="26200" r="23226" b="52536"/>
          <a:stretch/>
        </p:blipFill>
        <p:spPr>
          <a:xfrm>
            <a:off x="66999" y="4509120"/>
            <a:ext cx="4139952" cy="17506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71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970" name="Picture 2" descr="Symptoms and signs Congestive Heart Failure 26/11/2020 Pagina 23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2736"/>
            <a:ext cx="7644340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F24411CF-02D5-497D-AEF2-36846F2CB9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7626" t="31583" r="29417" b="30233"/>
          <a:stretch/>
        </p:blipFill>
        <p:spPr>
          <a:xfrm>
            <a:off x="0" y="1052736"/>
            <a:ext cx="9144000" cy="5328592"/>
          </a:xfrm>
        </p:spPr>
      </p:pic>
    </p:spTree>
    <p:extLst>
      <p:ext uri="{BB962C8B-B14F-4D97-AF65-F5344CB8AC3E}">
        <p14:creationId xmlns="" xmlns:p14="http://schemas.microsoft.com/office/powerpoint/2010/main" val="270730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1642E5F6-8E9C-4B21-BF59-411A0789BE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6732" t="25219" r="27626" b="17505"/>
          <a:stretch/>
        </p:blipFill>
        <p:spPr>
          <a:xfrm>
            <a:off x="395536" y="1052737"/>
            <a:ext cx="8352928" cy="5760640"/>
          </a:xfrm>
        </p:spPr>
      </p:pic>
    </p:spTree>
    <p:extLst>
      <p:ext uri="{BB962C8B-B14F-4D97-AF65-F5344CB8AC3E}">
        <p14:creationId xmlns="" xmlns:p14="http://schemas.microsoft.com/office/powerpoint/2010/main" val="113008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oran\Desktop\forrester clasifi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352928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42" name="Picture 2" descr="2016 ESC Guidelines for the diagnosis and treatment of acute and chronic heart  failure - Ponikowski - 2016 - European Journal of Heart Failure - Wiley  Online Libr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052736"/>
            <a:ext cx="5472608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594" name="Picture 2" descr="2016 ESC and ACC/AHA/HFSA heart failure guideline update — what is new and  why is it important? | Nature Reviews Cardiolog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24744"/>
            <a:ext cx="6120680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962" name="Picture 2" descr="then Nevertheless request bipap settings for pulmonary edema mixture  Accuracy sanit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24744"/>
            <a:ext cx="7717113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034" name="Picture 2" descr="sarcoma narrow Metaphor bipap settings for pulmonary edema leg sweet Enri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24744"/>
            <a:ext cx="5832648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986" name="Picture 2" descr="sarcoma narrow Metaphor bipap settings for pulmonary edema leg sweet Enri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2737"/>
            <a:ext cx="7452320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82" name="Picture 2" descr="-Selection Criteria for NPPV in the Acute Setting Appropriate diagnosis with potential reversibility 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772816"/>
            <a:ext cx="5431667" cy="482453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-396552" y="1052736"/>
            <a:ext cx="9937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/>
              <a:t>Selection Criteria for NPPV in the Acute Setting Appropriate diagnosis with potential reversibility </a:t>
            </a:r>
          </a:p>
          <a:p>
            <a:pPr algn="ctr"/>
            <a:r>
              <a:rPr lang="en-US" sz="1400" b="1" dirty="0" smtClean="0"/>
              <a:t>Source publication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7010" name="Picture 2" descr="sarcoma narrow Metaphor bipap settings for pulmonary edema leg sweet Enri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2736"/>
            <a:ext cx="7560839" cy="56706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42320</TotalTime>
  <Words>1108</Words>
  <Application>Microsoft Office PowerPoint</Application>
  <PresentationFormat>On-screen Show (4:3)</PresentationFormat>
  <Paragraphs>108</Paragraphs>
  <Slides>127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127</vt:i4>
      </vt:variant>
    </vt:vector>
  </HeadingPairs>
  <TitlesOfParts>
    <vt:vector size="128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Оrthopnea</vt:lpstr>
      <vt:lpstr>Slide 18</vt:lpstr>
      <vt:lpstr>Slide 19</vt:lpstr>
      <vt:lpstr>Slide 20</vt:lpstr>
      <vt:lpstr>Pitting едеми</vt:lpstr>
      <vt:lpstr>Аnasarca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Срчана инсуфицијенција - дефиниција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Radiology signs heart failure</vt:lpstr>
      <vt:lpstr>Heart failure - diagnosis</vt:lpstr>
      <vt:lpstr>Cardiomegaly</vt:lpstr>
      <vt:lpstr>Cephalization</vt:lpstr>
      <vt:lpstr>Kerley-B lines</vt:lpstr>
      <vt:lpstr>Peribronchial drawing</vt:lpstr>
      <vt:lpstr>Pleural effusion</vt:lpstr>
      <vt:lpstr>Pulmonary interstitial edema</vt:lpstr>
      <vt:lpstr>Pulmonary alveolar edema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Срчана инсуфицијенција - дефиниција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Срчана инсуфицијенција - дефиниција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Windows User</cp:lastModifiedBy>
  <cp:revision>250</cp:revision>
  <dcterms:created xsi:type="dcterms:W3CDTF">2007-04-23T19:01:08Z</dcterms:created>
  <dcterms:modified xsi:type="dcterms:W3CDTF">2023-12-04T23:35:58Z</dcterms:modified>
</cp:coreProperties>
</file>