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gif" ContentType="image/gi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75" r:id="rId1"/>
  </p:sldMasterIdLst>
  <p:notesMasterIdLst>
    <p:notesMasterId r:id="rId46"/>
  </p:notesMasterIdLst>
  <p:sldIdLst>
    <p:sldId id="467" r:id="rId2"/>
    <p:sldId id="482" r:id="rId3"/>
    <p:sldId id="483" r:id="rId4"/>
    <p:sldId id="481" r:id="rId5"/>
    <p:sldId id="484" r:id="rId6"/>
    <p:sldId id="468" r:id="rId7"/>
    <p:sldId id="506" r:id="rId8"/>
    <p:sldId id="469" r:id="rId9"/>
    <p:sldId id="485" r:id="rId10"/>
    <p:sldId id="489" r:id="rId11"/>
    <p:sldId id="490" r:id="rId12"/>
    <p:sldId id="518" r:id="rId13"/>
    <p:sldId id="492" r:id="rId14"/>
    <p:sldId id="493" r:id="rId15"/>
    <p:sldId id="494" r:id="rId16"/>
    <p:sldId id="495" r:id="rId17"/>
    <p:sldId id="496" r:id="rId18"/>
    <p:sldId id="497" r:id="rId19"/>
    <p:sldId id="507" r:id="rId20"/>
    <p:sldId id="498" r:id="rId21"/>
    <p:sldId id="508" r:id="rId22"/>
    <p:sldId id="509" r:id="rId23"/>
    <p:sldId id="499" r:id="rId24"/>
    <p:sldId id="510" r:id="rId25"/>
    <p:sldId id="500" r:id="rId26"/>
    <p:sldId id="511" r:id="rId27"/>
    <p:sldId id="512" r:id="rId28"/>
    <p:sldId id="519" r:id="rId29"/>
    <p:sldId id="520" r:id="rId30"/>
    <p:sldId id="501" r:id="rId31"/>
    <p:sldId id="502" r:id="rId32"/>
    <p:sldId id="503" r:id="rId33"/>
    <p:sldId id="471" r:id="rId34"/>
    <p:sldId id="472" r:id="rId35"/>
    <p:sldId id="473" r:id="rId36"/>
    <p:sldId id="521" r:id="rId37"/>
    <p:sldId id="504" r:id="rId38"/>
    <p:sldId id="522" r:id="rId39"/>
    <p:sldId id="505" r:id="rId40"/>
    <p:sldId id="523" r:id="rId41"/>
    <p:sldId id="524" r:id="rId42"/>
    <p:sldId id="525" r:id="rId43"/>
    <p:sldId id="526" r:id="rId44"/>
    <p:sldId id="514" r:id="rId45"/>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Arial" charset="0"/>
        <a:cs typeface="Arial" charset="0"/>
      </a:defRPr>
    </a:lvl1pPr>
    <a:lvl2pPr marL="457200" algn="l" rtl="0" eaLnBrk="0" fontAlgn="base" hangingPunct="0">
      <a:spcBef>
        <a:spcPct val="0"/>
      </a:spcBef>
      <a:spcAft>
        <a:spcPct val="0"/>
      </a:spcAft>
      <a:defRPr kern="1200">
        <a:solidFill>
          <a:schemeClr val="tx1"/>
        </a:solidFill>
        <a:latin typeface="Arial" charset="0"/>
        <a:ea typeface="Arial" charset="0"/>
        <a:cs typeface="Arial" charset="0"/>
      </a:defRPr>
    </a:lvl2pPr>
    <a:lvl3pPr marL="914400" algn="l" rtl="0" eaLnBrk="0" fontAlgn="base" hangingPunct="0">
      <a:spcBef>
        <a:spcPct val="0"/>
      </a:spcBef>
      <a:spcAft>
        <a:spcPct val="0"/>
      </a:spcAft>
      <a:defRPr kern="1200">
        <a:solidFill>
          <a:schemeClr val="tx1"/>
        </a:solidFill>
        <a:latin typeface="Arial" charset="0"/>
        <a:ea typeface="Arial" charset="0"/>
        <a:cs typeface="Arial" charset="0"/>
      </a:defRPr>
    </a:lvl3pPr>
    <a:lvl4pPr marL="1371600" algn="l" rtl="0" eaLnBrk="0" fontAlgn="base" hangingPunct="0">
      <a:spcBef>
        <a:spcPct val="0"/>
      </a:spcBef>
      <a:spcAft>
        <a:spcPct val="0"/>
      </a:spcAft>
      <a:defRPr kern="1200">
        <a:solidFill>
          <a:schemeClr val="tx1"/>
        </a:solidFill>
        <a:latin typeface="Arial" charset="0"/>
        <a:ea typeface="Arial" charset="0"/>
        <a:cs typeface="Arial" charset="0"/>
      </a:defRPr>
    </a:lvl4pPr>
    <a:lvl5pPr marL="1828800" algn="l" rtl="0" eaLnBrk="0" fontAlgn="base" hangingPunct="0">
      <a:spcBef>
        <a:spcPct val="0"/>
      </a:spcBef>
      <a:spcAft>
        <a:spcPct val="0"/>
      </a:spcAft>
      <a:defRPr kern="1200">
        <a:solidFill>
          <a:schemeClr val="tx1"/>
        </a:solidFill>
        <a:latin typeface="Arial" charset="0"/>
        <a:ea typeface="Arial" charset="0"/>
        <a:cs typeface="Arial" charset="0"/>
      </a:defRPr>
    </a:lvl5pPr>
    <a:lvl6pPr marL="2286000" algn="l" defTabSz="914400" rtl="0" eaLnBrk="1" latinLnBrk="0" hangingPunct="1">
      <a:defRPr kern="1200">
        <a:solidFill>
          <a:schemeClr val="tx1"/>
        </a:solidFill>
        <a:latin typeface="Arial" charset="0"/>
        <a:ea typeface="Arial" charset="0"/>
        <a:cs typeface="Arial" charset="0"/>
      </a:defRPr>
    </a:lvl6pPr>
    <a:lvl7pPr marL="2743200" algn="l" defTabSz="914400" rtl="0" eaLnBrk="1" latinLnBrk="0" hangingPunct="1">
      <a:defRPr kern="1200">
        <a:solidFill>
          <a:schemeClr val="tx1"/>
        </a:solidFill>
        <a:latin typeface="Arial" charset="0"/>
        <a:ea typeface="Arial" charset="0"/>
        <a:cs typeface="Arial" charset="0"/>
      </a:defRPr>
    </a:lvl7pPr>
    <a:lvl8pPr marL="3200400" algn="l" defTabSz="914400" rtl="0" eaLnBrk="1" latinLnBrk="0" hangingPunct="1">
      <a:defRPr kern="1200">
        <a:solidFill>
          <a:schemeClr val="tx1"/>
        </a:solidFill>
        <a:latin typeface="Arial" charset="0"/>
        <a:ea typeface="Arial" charset="0"/>
        <a:cs typeface="Arial" charset="0"/>
      </a:defRPr>
    </a:lvl8pPr>
    <a:lvl9pPr marL="3657600" algn="l" defTabSz="914400" rtl="0" eaLnBrk="1" latinLnBrk="0" hangingPunct="1">
      <a:defRPr kern="1200">
        <a:solidFill>
          <a:schemeClr val="tx1"/>
        </a:solidFill>
        <a:latin typeface="Arial" charset="0"/>
        <a:ea typeface="Arial" charset="0"/>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F8F8"/>
    <a:srgbClr val="000066"/>
    <a:srgbClr val="0000CC"/>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407" autoAdjust="0"/>
    <p:restoredTop sz="83198" autoAdjust="0"/>
  </p:normalViewPr>
  <p:slideViewPr>
    <p:cSldViewPr>
      <p:cViewPr>
        <p:scale>
          <a:sx n="104" d="100"/>
          <a:sy n="104" d="100"/>
        </p:scale>
        <p:origin x="1240" y="24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notesMaster" Target="notesMasters/notesMaster1.xml"/><Relationship Id="rId47" Type="http://schemas.openxmlformats.org/officeDocument/2006/relationships/presProps" Target="presProps.xml"/><Relationship Id="rId48" Type="http://schemas.openxmlformats.org/officeDocument/2006/relationships/viewProps" Target="viewProps.xml"/><Relationship Id="rId49" Type="http://schemas.openxmlformats.org/officeDocument/2006/relationships/theme" Target="theme/theme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50"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charset="0"/>
              </a:defRPr>
            </a:lvl1pPr>
          </a:lstStyle>
          <a:p>
            <a:endParaRPr lang="en-US" alt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charset="0"/>
              </a:defRPr>
            </a:lvl1pPr>
          </a:lstStyle>
          <a:p>
            <a:fld id="{F5CDB05E-C664-0749-AC83-49D72D6B2D5C}" type="datetimeFigureOut">
              <a:rPr lang="en-US" altLang="en-US"/>
              <a:pPr/>
              <a:t>12/5/23</a:t>
            </a:fld>
            <a:endParaRPr lang="en-US"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charset="0"/>
              </a:defRPr>
            </a:lvl1pPr>
          </a:lstStyle>
          <a:p>
            <a:endParaRPr lang="en-US" alt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charset="0"/>
              </a:defRPr>
            </a:lvl1pPr>
          </a:lstStyle>
          <a:p>
            <a:fld id="{F4849B03-0B3C-5D4A-9475-D1B845A4854E}" type="slidenum">
              <a:rPr lang="en-US" altLang="en-US"/>
              <a:pPr/>
              <a:t>‹#›</a:t>
            </a:fld>
            <a:endParaRPr lang="en-US" altLang="en-US"/>
          </a:p>
        </p:txBody>
      </p:sp>
    </p:spTree>
    <p:extLst>
      <p:ext uri="{BB962C8B-B14F-4D97-AF65-F5344CB8AC3E}">
        <p14:creationId xmlns:p14="http://schemas.microsoft.com/office/powerpoint/2010/main" val="100517735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endParaRPr lang="en-US" altLang="en-US"/>
          </a:p>
        </p:txBody>
      </p:sp>
      <p:sp>
        <p:nvSpPr>
          <p:cNvPr id="5" name="Rectangle 5"/>
          <p:cNvSpPr>
            <a:spLocks noGrp="1" noChangeArrowheads="1"/>
          </p:cNvSpPr>
          <p:nvPr>
            <p:ph type="ftr" sz="quarter" idx="11"/>
          </p:nvPr>
        </p:nvSpPr>
        <p:spPr>
          <a:ln/>
        </p:spPr>
        <p:txBody>
          <a:bodyPr/>
          <a:lstStyle>
            <a:lvl1pPr>
              <a:defRPr/>
            </a:lvl1pPr>
          </a:lstStyle>
          <a:p>
            <a:endParaRPr lang="en-US" altLang="en-US"/>
          </a:p>
        </p:txBody>
      </p:sp>
      <p:sp>
        <p:nvSpPr>
          <p:cNvPr id="6" name="Rectangle 6"/>
          <p:cNvSpPr>
            <a:spLocks noGrp="1" noChangeArrowheads="1"/>
          </p:cNvSpPr>
          <p:nvPr>
            <p:ph type="sldNum" sz="quarter" idx="12"/>
          </p:nvPr>
        </p:nvSpPr>
        <p:spPr>
          <a:ln/>
        </p:spPr>
        <p:txBody>
          <a:bodyPr/>
          <a:lstStyle>
            <a:lvl1pPr>
              <a:defRPr/>
            </a:lvl1pPr>
          </a:lstStyle>
          <a:p>
            <a:fld id="{08612538-6AA4-A743-9622-706BA31DB0AD}" type="slidenum">
              <a:rPr lang="en-US" altLang="en-US"/>
              <a:pPr/>
              <a:t>‹#›</a:t>
            </a:fld>
            <a:endParaRPr lang="en-US" altLang="en-US"/>
          </a:p>
        </p:txBody>
      </p:sp>
    </p:spTree>
    <p:extLst>
      <p:ext uri="{BB962C8B-B14F-4D97-AF65-F5344CB8AC3E}">
        <p14:creationId xmlns:p14="http://schemas.microsoft.com/office/powerpoint/2010/main" val="11665264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endParaRPr lang="en-US" altLang="en-US"/>
          </a:p>
        </p:txBody>
      </p:sp>
      <p:sp>
        <p:nvSpPr>
          <p:cNvPr id="5" name="Rectangle 5"/>
          <p:cNvSpPr>
            <a:spLocks noGrp="1" noChangeArrowheads="1"/>
          </p:cNvSpPr>
          <p:nvPr>
            <p:ph type="ftr" sz="quarter" idx="11"/>
          </p:nvPr>
        </p:nvSpPr>
        <p:spPr>
          <a:ln/>
        </p:spPr>
        <p:txBody>
          <a:bodyPr/>
          <a:lstStyle>
            <a:lvl1pPr>
              <a:defRPr/>
            </a:lvl1pPr>
          </a:lstStyle>
          <a:p>
            <a:endParaRPr lang="en-US" altLang="en-US"/>
          </a:p>
        </p:txBody>
      </p:sp>
      <p:sp>
        <p:nvSpPr>
          <p:cNvPr id="6" name="Rectangle 6"/>
          <p:cNvSpPr>
            <a:spLocks noGrp="1" noChangeArrowheads="1"/>
          </p:cNvSpPr>
          <p:nvPr>
            <p:ph type="sldNum" sz="quarter" idx="12"/>
          </p:nvPr>
        </p:nvSpPr>
        <p:spPr>
          <a:ln/>
        </p:spPr>
        <p:txBody>
          <a:bodyPr/>
          <a:lstStyle>
            <a:lvl1pPr>
              <a:defRPr/>
            </a:lvl1pPr>
          </a:lstStyle>
          <a:p>
            <a:fld id="{816B235E-8B7C-4747-9BE2-9DA4E7077C69}" type="slidenum">
              <a:rPr lang="en-US" altLang="en-US"/>
              <a:pPr/>
              <a:t>‹#›</a:t>
            </a:fld>
            <a:endParaRPr lang="en-US" altLang="en-US"/>
          </a:p>
        </p:txBody>
      </p:sp>
    </p:spTree>
    <p:extLst>
      <p:ext uri="{BB962C8B-B14F-4D97-AF65-F5344CB8AC3E}">
        <p14:creationId xmlns:p14="http://schemas.microsoft.com/office/powerpoint/2010/main" val="13511875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endParaRPr lang="en-US" altLang="en-US"/>
          </a:p>
        </p:txBody>
      </p:sp>
      <p:sp>
        <p:nvSpPr>
          <p:cNvPr id="5" name="Rectangle 5"/>
          <p:cNvSpPr>
            <a:spLocks noGrp="1" noChangeArrowheads="1"/>
          </p:cNvSpPr>
          <p:nvPr>
            <p:ph type="ftr" sz="quarter" idx="11"/>
          </p:nvPr>
        </p:nvSpPr>
        <p:spPr>
          <a:ln/>
        </p:spPr>
        <p:txBody>
          <a:bodyPr/>
          <a:lstStyle>
            <a:lvl1pPr>
              <a:defRPr/>
            </a:lvl1pPr>
          </a:lstStyle>
          <a:p>
            <a:endParaRPr lang="en-US" altLang="en-US"/>
          </a:p>
        </p:txBody>
      </p:sp>
      <p:sp>
        <p:nvSpPr>
          <p:cNvPr id="6" name="Rectangle 6"/>
          <p:cNvSpPr>
            <a:spLocks noGrp="1" noChangeArrowheads="1"/>
          </p:cNvSpPr>
          <p:nvPr>
            <p:ph type="sldNum" sz="quarter" idx="12"/>
          </p:nvPr>
        </p:nvSpPr>
        <p:spPr>
          <a:ln/>
        </p:spPr>
        <p:txBody>
          <a:bodyPr/>
          <a:lstStyle>
            <a:lvl1pPr>
              <a:defRPr/>
            </a:lvl1pPr>
          </a:lstStyle>
          <a:p>
            <a:fld id="{799902A6-EDD9-E140-B895-BD1FC49C1612}" type="slidenum">
              <a:rPr lang="en-US" altLang="en-US"/>
              <a:pPr/>
              <a:t>‹#›</a:t>
            </a:fld>
            <a:endParaRPr lang="en-US" altLang="en-US"/>
          </a:p>
        </p:txBody>
      </p:sp>
    </p:spTree>
    <p:extLst>
      <p:ext uri="{BB962C8B-B14F-4D97-AF65-F5344CB8AC3E}">
        <p14:creationId xmlns:p14="http://schemas.microsoft.com/office/powerpoint/2010/main" val="1917876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endParaRPr lang="en-US" altLang="en-US"/>
          </a:p>
        </p:txBody>
      </p:sp>
      <p:sp>
        <p:nvSpPr>
          <p:cNvPr id="5" name="Rectangle 5"/>
          <p:cNvSpPr>
            <a:spLocks noGrp="1" noChangeArrowheads="1"/>
          </p:cNvSpPr>
          <p:nvPr>
            <p:ph type="ftr" sz="quarter" idx="11"/>
          </p:nvPr>
        </p:nvSpPr>
        <p:spPr>
          <a:ln/>
        </p:spPr>
        <p:txBody>
          <a:bodyPr/>
          <a:lstStyle>
            <a:lvl1pPr>
              <a:defRPr/>
            </a:lvl1pPr>
          </a:lstStyle>
          <a:p>
            <a:endParaRPr lang="en-US" altLang="en-US"/>
          </a:p>
        </p:txBody>
      </p:sp>
      <p:sp>
        <p:nvSpPr>
          <p:cNvPr id="6" name="Rectangle 6"/>
          <p:cNvSpPr>
            <a:spLocks noGrp="1" noChangeArrowheads="1"/>
          </p:cNvSpPr>
          <p:nvPr>
            <p:ph type="sldNum" sz="quarter" idx="12"/>
          </p:nvPr>
        </p:nvSpPr>
        <p:spPr>
          <a:ln/>
        </p:spPr>
        <p:txBody>
          <a:bodyPr/>
          <a:lstStyle>
            <a:lvl1pPr>
              <a:defRPr/>
            </a:lvl1pPr>
          </a:lstStyle>
          <a:p>
            <a:fld id="{4C2237C4-C340-6249-AD6B-41EC63352E67}" type="slidenum">
              <a:rPr lang="en-US" altLang="en-US"/>
              <a:pPr/>
              <a:t>‹#›</a:t>
            </a:fld>
            <a:endParaRPr lang="en-US" altLang="en-US"/>
          </a:p>
        </p:txBody>
      </p:sp>
    </p:spTree>
    <p:extLst>
      <p:ext uri="{BB962C8B-B14F-4D97-AF65-F5344CB8AC3E}">
        <p14:creationId xmlns:p14="http://schemas.microsoft.com/office/powerpoint/2010/main" val="14320501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endParaRPr lang="en-US" altLang="en-US"/>
          </a:p>
        </p:txBody>
      </p:sp>
      <p:sp>
        <p:nvSpPr>
          <p:cNvPr id="5" name="Rectangle 5"/>
          <p:cNvSpPr>
            <a:spLocks noGrp="1" noChangeArrowheads="1"/>
          </p:cNvSpPr>
          <p:nvPr>
            <p:ph type="ftr" sz="quarter" idx="11"/>
          </p:nvPr>
        </p:nvSpPr>
        <p:spPr>
          <a:ln/>
        </p:spPr>
        <p:txBody>
          <a:bodyPr/>
          <a:lstStyle>
            <a:lvl1pPr>
              <a:defRPr/>
            </a:lvl1pPr>
          </a:lstStyle>
          <a:p>
            <a:endParaRPr lang="en-US" altLang="en-US"/>
          </a:p>
        </p:txBody>
      </p:sp>
      <p:sp>
        <p:nvSpPr>
          <p:cNvPr id="6" name="Rectangle 6"/>
          <p:cNvSpPr>
            <a:spLocks noGrp="1" noChangeArrowheads="1"/>
          </p:cNvSpPr>
          <p:nvPr>
            <p:ph type="sldNum" sz="quarter" idx="12"/>
          </p:nvPr>
        </p:nvSpPr>
        <p:spPr>
          <a:ln/>
        </p:spPr>
        <p:txBody>
          <a:bodyPr/>
          <a:lstStyle>
            <a:lvl1pPr>
              <a:defRPr/>
            </a:lvl1pPr>
          </a:lstStyle>
          <a:p>
            <a:fld id="{8DA6FB51-61FE-E443-AB1B-A76F080E09F8}" type="slidenum">
              <a:rPr lang="en-US" altLang="en-US"/>
              <a:pPr/>
              <a:t>‹#›</a:t>
            </a:fld>
            <a:endParaRPr lang="en-US" altLang="en-US"/>
          </a:p>
        </p:txBody>
      </p:sp>
    </p:spTree>
    <p:extLst>
      <p:ext uri="{BB962C8B-B14F-4D97-AF65-F5344CB8AC3E}">
        <p14:creationId xmlns:p14="http://schemas.microsoft.com/office/powerpoint/2010/main" val="16181097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endParaRPr lang="en-US" altLang="en-US"/>
          </a:p>
        </p:txBody>
      </p:sp>
      <p:sp>
        <p:nvSpPr>
          <p:cNvPr id="6" name="Rectangle 5"/>
          <p:cNvSpPr>
            <a:spLocks noGrp="1" noChangeArrowheads="1"/>
          </p:cNvSpPr>
          <p:nvPr>
            <p:ph type="ftr" sz="quarter" idx="11"/>
          </p:nvPr>
        </p:nvSpPr>
        <p:spPr>
          <a:ln/>
        </p:spPr>
        <p:txBody>
          <a:bodyPr/>
          <a:lstStyle>
            <a:lvl1pPr>
              <a:defRPr/>
            </a:lvl1pPr>
          </a:lstStyle>
          <a:p>
            <a:endParaRPr lang="en-US" altLang="en-US"/>
          </a:p>
        </p:txBody>
      </p:sp>
      <p:sp>
        <p:nvSpPr>
          <p:cNvPr id="7" name="Rectangle 6"/>
          <p:cNvSpPr>
            <a:spLocks noGrp="1" noChangeArrowheads="1"/>
          </p:cNvSpPr>
          <p:nvPr>
            <p:ph type="sldNum" sz="quarter" idx="12"/>
          </p:nvPr>
        </p:nvSpPr>
        <p:spPr>
          <a:ln/>
        </p:spPr>
        <p:txBody>
          <a:bodyPr/>
          <a:lstStyle>
            <a:lvl1pPr>
              <a:defRPr/>
            </a:lvl1pPr>
          </a:lstStyle>
          <a:p>
            <a:fld id="{8C647BFF-E266-9F4F-BC8D-E3BF24B193E4}" type="slidenum">
              <a:rPr lang="en-US" altLang="en-US"/>
              <a:pPr/>
              <a:t>‹#›</a:t>
            </a:fld>
            <a:endParaRPr lang="en-US" altLang="en-US"/>
          </a:p>
        </p:txBody>
      </p:sp>
    </p:spTree>
    <p:extLst>
      <p:ext uri="{BB962C8B-B14F-4D97-AF65-F5344CB8AC3E}">
        <p14:creationId xmlns:p14="http://schemas.microsoft.com/office/powerpoint/2010/main" val="19845916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endParaRPr lang="en-US" altLang="en-US"/>
          </a:p>
        </p:txBody>
      </p:sp>
      <p:sp>
        <p:nvSpPr>
          <p:cNvPr id="8" name="Rectangle 5"/>
          <p:cNvSpPr>
            <a:spLocks noGrp="1" noChangeArrowheads="1"/>
          </p:cNvSpPr>
          <p:nvPr>
            <p:ph type="ftr" sz="quarter" idx="11"/>
          </p:nvPr>
        </p:nvSpPr>
        <p:spPr>
          <a:ln/>
        </p:spPr>
        <p:txBody>
          <a:bodyPr/>
          <a:lstStyle>
            <a:lvl1pPr>
              <a:defRPr/>
            </a:lvl1pPr>
          </a:lstStyle>
          <a:p>
            <a:endParaRPr lang="en-US" altLang="en-US"/>
          </a:p>
        </p:txBody>
      </p:sp>
      <p:sp>
        <p:nvSpPr>
          <p:cNvPr id="9" name="Rectangle 6"/>
          <p:cNvSpPr>
            <a:spLocks noGrp="1" noChangeArrowheads="1"/>
          </p:cNvSpPr>
          <p:nvPr>
            <p:ph type="sldNum" sz="quarter" idx="12"/>
          </p:nvPr>
        </p:nvSpPr>
        <p:spPr>
          <a:ln/>
        </p:spPr>
        <p:txBody>
          <a:bodyPr/>
          <a:lstStyle>
            <a:lvl1pPr>
              <a:defRPr/>
            </a:lvl1pPr>
          </a:lstStyle>
          <a:p>
            <a:fld id="{FEBC6171-8D2D-064E-847E-E221CE0F23E8}" type="slidenum">
              <a:rPr lang="en-US" altLang="en-US"/>
              <a:pPr/>
              <a:t>‹#›</a:t>
            </a:fld>
            <a:endParaRPr lang="en-US" altLang="en-US"/>
          </a:p>
        </p:txBody>
      </p:sp>
    </p:spTree>
    <p:extLst>
      <p:ext uri="{BB962C8B-B14F-4D97-AF65-F5344CB8AC3E}">
        <p14:creationId xmlns:p14="http://schemas.microsoft.com/office/powerpoint/2010/main" val="3159908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endParaRPr lang="en-US" altLang="en-US"/>
          </a:p>
        </p:txBody>
      </p:sp>
      <p:sp>
        <p:nvSpPr>
          <p:cNvPr id="4" name="Rectangle 5"/>
          <p:cNvSpPr>
            <a:spLocks noGrp="1" noChangeArrowheads="1"/>
          </p:cNvSpPr>
          <p:nvPr>
            <p:ph type="ftr" sz="quarter" idx="11"/>
          </p:nvPr>
        </p:nvSpPr>
        <p:spPr>
          <a:ln/>
        </p:spPr>
        <p:txBody>
          <a:bodyPr/>
          <a:lstStyle>
            <a:lvl1pPr>
              <a:defRPr/>
            </a:lvl1pPr>
          </a:lstStyle>
          <a:p>
            <a:endParaRPr lang="en-US" altLang="en-US"/>
          </a:p>
        </p:txBody>
      </p:sp>
      <p:sp>
        <p:nvSpPr>
          <p:cNvPr id="5" name="Rectangle 6"/>
          <p:cNvSpPr>
            <a:spLocks noGrp="1" noChangeArrowheads="1"/>
          </p:cNvSpPr>
          <p:nvPr>
            <p:ph type="sldNum" sz="quarter" idx="12"/>
          </p:nvPr>
        </p:nvSpPr>
        <p:spPr>
          <a:ln/>
        </p:spPr>
        <p:txBody>
          <a:bodyPr/>
          <a:lstStyle>
            <a:lvl1pPr>
              <a:defRPr/>
            </a:lvl1pPr>
          </a:lstStyle>
          <a:p>
            <a:fld id="{C15BF4F4-F0DF-E941-9911-4B01AE19AE2A}" type="slidenum">
              <a:rPr lang="en-US" altLang="en-US"/>
              <a:pPr/>
              <a:t>‹#›</a:t>
            </a:fld>
            <a:endParaRPr lang="en-US" altLang="en-US"/>
          </a:p>
        </p:txBody>
      </p:sp>
    </p:spTree>
    <p:extLst>
      <p:ext uri="{BB962C8B-B14F-4D97-AF65-F5344CB8AC3E}">
        <p14:creationId xmlns:p14="http://schemas.microsoft.com/office/powerpoint/2010/main" val="1303501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endParaRPr lang="en-US" altLang="en-US"/>
          </a:p>
        </p:txBody>
      </p:sp>
      <p:sp>
        <p:nvSpPr>
          <p:cNvPr id="3" name="Rectangle 5"/>
          <p:cNvSpPr>
            <a:spLocks noGrp="1" noChangeArrowheads="1"/>
          </p:cNvSpPr>
          <p:nvPr>
            <p:ph type="ftr" sz="quarter" idx="11"/>
          </p:nvPr>
        </p:nvSpPr>
        <p:spPr>
          <a:ln/>
        </p:spPr>
        <p:txBody>
          <a:bodyPr/>
          <a:lstStyle>
            <a:lvl1pPr>
              <a:defRPr/>
            </a:lvl1pPr>
          </a:lstStyle>
          <a:p>
            <a:endParaRPr lang="en-US" altLang="en-US"/>
          </a:p>
        </p:txBody>
      </p:sp>
      <p:sp>
        <p:nvSpPr>
          <p:cNvPr id="4" name="Rectangle 6"/>
          <p:cNvSpPr>
            <a:spLocks noGrp="1" noChangeArrowheads="1"/>
          </p:cNvSpPr>
          <p:nvPr>
            <p:ph type="sldNum" sz="quarter" idx="12"/>
          </p:nvPr>
        </p:nvSpPr>
        <p:spPr>
          <a:ln/>
        </p:spPr>
        <p:txBody>
          <a:bodyPr/>
          <a:lstStyle>
            <a:lvl1pPr>
              <a:defRPr/>
            </a:lvl1pPr>
          </a:lstStyle>
          <a:p>
            <a:fld id="{15743DDB-7EF2-E243-BF55-DD4B25178E87}" type="slidenum">
              <a:rPr lang="en-US" altLang="en-US"/>
              <a:pPr/>
              <a:t>‹#›</a:t>
            </a:fld>
            <a:endParaRPr lang="en-US" altLang="en-US"/>
          </a:p>
        </p:txBody>
      </p:sp>
    </p:spTree>
    <p:extLst>
      <p:ext uri="{BB962C8B-B14F-4D97-AF65-F5344CB8AC3E}">
        <p14:creationId xmlns:p14="http://schemas.microsoft.com/office/powerpoint/2010/main" val="3622057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endParaRPr lang="en-US" altLang="en-US"/>
          </a:p>
        </p:txBody>
      </p:sp>
      <p:sp>
        <p:nvSpPr>
          <p:cNvPr id="6" name="Rectangle 5"/>
          <p:cNvSpPr>
            <a:spLocks noGrp="1" noChangeArrowheads="1"/>
          </p:cNvSpPr>
          <p:nvPr>
            <p:ph type="ftr" sz="quarter" idx="11"/>
          </p:nvPr>
        </p:nvSpPr>
        <p:spPr>
          <a:ln/>
        </p:spPr>
        <p:txBody>
          <a:bodyPr/>
          <a:lstStyle>
            <a:lvl1pPr>
              <a:defRPr/>
            </a:lvl1pPr>
          </a:lstStyle>
          <a:p>
            <a:endParaRPr lang="en-US" altLang="en-US"/>
          </a:p>
        </p:txBody>
      </p:sp>
      <p:sp>
        <p:nvSpPr>
          <p:cNvPr id="7" name="Rectangle 6"/>
          <p:cNvSpPr>
            <a:spLocks noGrp="1" noChangeArrowheads="1"/>
          </p:cNvSpPr>
          <p:nvPr>
            <p:ph type="sldNum" sz="quarter" idx="12"/>
          </p:nvPr>
        </p:nvSpPr>
        <p:spPr>
          <a:ln/>
        </p:spPr>
        <p:txBody>
          <a:bodyPr/>
          <a:lstStyle>
            <a:lvl1pPr>
              <a:defRPr/>
            </a:lvl1pPr>
          </a:lstStyle>
          <a:p>
            <a:fld id="{E6685921-CDFB-F443-8502-C35095346B86}" type="slidenum">
              <a:rPr lang="en-US" altLang="en-US"/>
              <a:pPr/>
              <a:t>‹#›</a:t>
            </a:fld>
            <a:endParaRPr lang="en-US" altLang="en-US"/>
          </a:p>
        </p:txBody>
      </p:sp>
    </p:spTree>
    <p:extLst>
      <p:ext uri="{BB962C8B-B14F-4D97-AF65-F5344CB8AC3E}">
        <p14:creationId xmlns:p14="http://schemas.microsoft.com/office/powerpoint/2010/main" val="16232333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endParaRPr lang="en-US" altLang="en-US"/>
          </a:p>
        </p:txBody>
      </p:sp>
      <p:sp>
        <p:nvSpPr>
          <p:cNvPr id="6" name="Rectangle 5"/>
          <p:cNvSpPr>
            <a:spLocks noGrp="1" noChangeArrowheads="1"/>
          </p:cNvSpPr>
          <p:nvPr>
            <p:ph type="ftr" sz="quarter" idx="11"/>
          </p:nvPr>
        </p:nvSpPr>
        <p:spPr>
          <a:ln/>
        </p:spPr>
        <p:txBody>
          <a:bodyPr/>
          <a:lstStyle>
            <a:lvl1pPr>
              <a:defRPr/>
            </a:lvl1pPr>
          </a:lstStyle>
          <a:p>
            <a:endParaRPr lang="en-US" altLang="en-US"/>
          </a:p>
        </p:txBody>
      </p:sp>
      <p:sp>
        <p:nvSpPr>
          <p:cNvPr id="7" name="Rectangle 6"/>
          <p:cNvSpPr>
            <a:spLocks noGrp="1" noChangeArrowheads="1"/>
          </p:cNvSpPr>
          <p:nvPr>
            <p:ph type="sldNum" sz="quarter" idx="12"/>
          </p:nvPr>
        </p:nvSpPr>
        <p:spPr>
          <a:ln/>
        </p:spPr>
        <p:txBody>
          <a:bodyPr/>
          <a:lstStyle>
            <a:lvl1pPr>
              <a:defRPr/>
            </a:lvl1pPr>
          </a:lstStyle>
          <a:p>
            <a:fld id="{C78D946A-6C73-CC4E-944D-F7B201FD10BE}" type="slidenum">
              <a:rPr lang="en-US" altLang="en-US"/>
              <a:pPr/>
              <a:t>‹#›</a:t>
            </a:fld>
            <a:endParaRPr lang="en-US" altLang="en-US"/>
          </a:p>
        </p:txBody>
      </p:sp>
    </p:spTree>
    <p:extLst>
      <p:ext uri="{BB962C8B-B14F-4D97-AF65-F5344CB8AC3E}">
        <p14:creationId xmlns:p14="http://schemas.microsoft.com/office/powerpoint/2010/main" val="5131743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2"/>
            </a:gs>
            <a:gs pos="74000">
              <a:schemeClr val="accent1">
                <a:lumMod val="45000"/>
                <a:lumOff val="55000"/>
              </a:schemeClr>
            </a:gs>
            <a:gs pos="83000">
              <a:schemeClr val="accent1">
                <a:lumMod val="45000"/>
                <a:lumOff val="55000"/>
              </a:schemeClr>
            </a:gs>
            <a:gs pos="100000">
              <a:schemeClr val="accent1">
                <a:lumMod val="30000"/>
                <a:lumOff val="70000"/>
              </a:schemeClr>
            </a:gs>
          </a:gsLst>
          <a:lin ang="4200000" scaled="0"/>
          <a:tileRect/>
        </a:gradFill>
        <a:effectLst/>
      </p:bgPr>
    </p:bg>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74755"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solidFill>
                  <a:srgbClr val="000000"/>
                </a:solidFill>
              </a:defRPr>
            </a:lvl1pPr>
          </a:lstStyle>
          <a:p>
            <a:endParaRPr lang="en-US"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solidFill>
                  <a:srgbClr val="000000"/>
                </a:solidFill>
              </a:defRPr>
            </a:lvl1pPr>
          </a:lstStyle>
          <a:p>
            <a:endParaRPr lang="en-US"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solidFill>
                  <a:srgbClr val="000000"/>
                </a:solidFill>
              </a:defRPr>
            </a:lvl1pPr>
          </a:lstStyle>
          <a:p>
            <a:fld id="{99D4F9DA-4163-2948-B5D4-57007C37C8A2}"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4681" r:id="rId1"/>
    <p:sldLayoutId id="2147484682" r:id="rId2"/>
    <p:sldLayoutId id="2147484683" r:id="rId3"/>
    <p:sldLayoutId id="2147484684" r:id="rId4"/>
    <p:sldLayoutId id="2147484685" r:id="rId5"/>
    <p:sldLayoutId id="2147484686" r:id="rId6"/>
    <p:sldLayoutId id="2147484687" r:id="rId7"/>
    <p:sldLayoutId id="2147484688" r:id="rId8"/>
    <p:sldLayoutId id="2147484689" r:id="rId9"/>
    <p:sldLayoutId id="2147484690" r:id="rId10"/>
    <p:sldLayoutId id="214748469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www.ncbi.nlm.nih.gov/books/NBK560551/"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www.ncbi.nlm.nih.gov/books/NBK560551/"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gi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7.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8.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9.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0.JP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1.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2.JP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3.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5"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83513" y="241300"/>
            <a:ext cx="819150" cy="13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66" name="Rectangle 13"/>
          <p:cNvSpPr>
            <a:spLocks noGrp="1" noChangeArrowheads="1"/>
          </p:cNvSpPr>
          <p:nvPr>
            <p:ph type="ctrTitle"/>
          </p:nvPr>
        </p:nvSpPr>
        <p:spPr>
          <a:xfrm>
            <a:off x="609600" y="2351735"/>
            <a:ext cx="7772400" cy="1470025"/>
          </a:xfrm>
        </p:spPr>
        <p:txBody>
          <a:bodyPr/>
          <a:lstStyle/>
          <a:p>
            <a:r>
              <a:rPr lang="en-US" sz="3600" dirty="0" smtClean="0">
                <a:latin typeface="Times" charset="0"/>
                <a:ea typeface="Times" charset="0"/>
                <a:cs typeface="Times" charset="0"/>
              </a:rPr>
              <a:t>Pulmonary embolism</a:t>
            </a:r>
            <a:endParaRPr lang="en-US" altLang="en-US" sz="3600" dirty="0">
              <a:latin typeface="Times" charset="0"/>
              <a:ea typeface="Times" charset="0"/>
              <a:cs typeface="Times" charset="0"/>
            </a:endParaRPr>
          </a:p>
        </p:txBody>
      </p:sp>
      <p:sp>
        <p:nvSpPr>
          <p:cNvPr id="88067" name="Rectangle 14"/>
          <p:cNvSpPr>
            <a:spLocks noGrp="1" noChangeArrowheads="1"/>
          </p:cNvSpPr>
          <p:nvPr>
            <p:ph type="subTitle" idx="1"/>
          </p:nvPr>
        </p:nvSpPr>
        <p:spPr>
          <a:xfrm>
            <a:off x="1428750" y="5105400"/>
            <a:ext cx="6400800" cy="1752600"/>
          </a:xfrm>
        </p:spPr>
        <p:txBody>
          <a:bodyPr/>
          <a:lstStyle/>
          <a:p>
            <a:pPr eaLnBrk="1" hangingPunct="1"/>
            <a:endParaRPr lang="x-none" altLang="en-US" sz="2800"/>
          </a:p>
          <a:p>
            <a:pPr eaLnBrk="1" hangingPunct="1"/>
            <a:endParaRPr lang="en-US" altLang="en-US" sz="2800"/>
          </a:p>
        </p:txBody>
      </p:sp>
      <p:sp>
        <p:nvSpPr>
          <p:cNvPr id="88068" name="TextBox 6"/>
          <p:cNvSpPr txBox="1">
            <a:spLocks noChangeArrowheads="1"/>
          </p:cNvSpPr>
          <p:nvPr/>
        </p:nvSpPr>
        <p:spPr bwMode="auto">
          <a:xfrm>
            <a:off x="114300" y="1228283"/>
            <a:ext cx="8763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0"/>
              </a:spcBef>
              <a:buFontTx/>
              <a:buNone/>
            </a:pPr>
            <a:r>
              <a:rPr lang="en-US" altLang="en-US" sz="2400" dirty="0" smtClean="0">
                <a:solidFill>
                  <a:srgbClr val="000000"/>
                </a:solidFill>
                <a:latin typeface="Times" charset="0"/>
                <a:ea typeface="Times" charset="0"/>
                <a:cs typeface="Times" charset="0"/>
              </a:rPr>
              <a:t>Internal medicine, IV year</a:t>
            </a:r>
            <a:endParaRPr lang="x-none" altLang="en-US" sz="2400" dirty="0">
              <a:solidFill>
                <a:srgbClr val="000000"/>
              </a:solidFill>
              <a:latin typeface="Times" charset="0"/>
              <a:ea typeface="Times" charset="0"/>
              <a:cs typeface="Times" charset="0"/>
            </a:endParaRPr>
          </a:p>
        </p:txBody>
      </p:sp>
      <p:sp>
        <p:nvSpPr>
          <p:cNvPr id="88069" name="Title 1"/>
          <p:cNvSpPr txBox="1">
            <a:spLocks/>
          </p:cNvSpPr>
          <p:nvPr/>
        </p:nvSpPr>
        <p:spPr bwMode="auto">
          <a:xfrm>
            <a:off x="1066800" y="4648200"/>
            <a:ext cx="6858000"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0"/>
              </a:spcBef>
              <a:buFontTx/>
              <a:buNone/>
            </a:pPr>
            <a:r>
              <a:rPr lang="en-US" altLang="en-US" sz="2800" dirty="0" smtClean="0">
                <a:latin typeface="Times" charset="0"/>
                <a:ea typeface="Times" charset="0"/>
                <a:cs typeface="Times" charset="0"/>
              </a:rPr>
              <a:t>Asst. prof. </a:t>
            </a:r>
            <a:r>
              <a:rPr lang="en-US" altLang="en-US" sz="2800" dirty="0" err="1" smtClean="0">
                <a:latin typeface="Times" charset="0"/>
                <a:ea typeface="Times" charset="0"/>
                <a:cs typeface="Times" charset="0"/>
              </a:rPr>
              <a:t>Miodrag</a:t>
            </a:r>
            <a:r>
              <a:rPr lang="en-US" altLang="en-US" sz="2800" dirty="0" smtClean="0">
                <a:latin typeface="Times" charset="0"/>
                <a:ea typeface="Times" charset="0"/>
                <a:cs typeface="Times" charset="0"/>
              </a:rPr>
              <a:t> Sreckovic</a:t>
            </a:r>
            <a:endParaRPr lang="en-US" altLang="en-US" sz="2800" dirty="0">
              <a:latin typeface="Times" charset="0"/>
              <a:ea typeface="Times" charset="0"/>
              <a:cs typeface="Times" charset="0"/>
            </a:endParaRPr>
          </a:p>
        </p:txBody>
      </p:sp>
      <p:sp>
        <p:nvSpPr>
          <p:cNvPr id="88070" name="TextBox 6"/>
          <p:cNvSpPr txBox="1">
            <a:spLocks noChangeArrowheads="1"/>
          </p:cNvSpPr>
          <p:nvPr/>
        </p:nvSpPr>
        <p:spPr bwMode="auto">
          <a:xfrm>
            <a:off x="3410508" y="1680870"/>
            <a:ext cx="199285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0"/>
              </a:spcBef>
              <a:buFontTx/>
              <a:buNone/>
            </a:pPr>
            <a:r>
              <a:rPr lang="en-US" altLang="sr-Latn-CS" sz="1800" dirty="0" smtClean="0">
                <a:latin typeface="Times" charset="0"/>
                <a:ea typeface="Times" charset="0"/>
                <a:cs typeface="Times" charset="0"/>
              </a:rPr>
              <a:t>Sixth </a:t>
            </a:r>
            <a:r>
              <a:rPr lang="en-US" altLang="sr-Latn-CS" sz="1800" dirty="0" smtClean="0">
                <a:latin typeface="Times" charset="0"/>
                <a:ea typeface="Times" charset="0"/>
                <a:cs typeface="Times" charset="0"/>
              </a:rPr>
              <a:t>week </a:t>
            </a:r>
            <a:r>
              <a:rPr lang="en-US" altLang="sr-Latn-CS" sz="1800" dirty="0" smtClean="0">
                <a:latin typeface="Times" charset="0"/>
                <a:ea typeface="Times" charset="0"/>
                <a:cs typeface="Times" charset="0"/>
              </a:rPr>
              <a:t>lectures</a:t>
            </a:r>
            <a:endParaRPr lang="en-US" altLang="sr-Latn-CS" sz="1800" dirty="0">
              <a:latin typeface="Times" charset="0"/>
              <a:ea typeface="Times" charset="0"/>
              <a:cs typeface="Times"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sz="3600" dirty="0" smtClean="0">
                <a:latin typeface="Times" charset="0"/>
                <a:ea typeface="Times" charset="0"/>
                <a:cs typeface="Times" charset="0"/>
              </a:rPr>
              <a:t>Pathophysiology</a:t>
            </a:r>
            <a:endParaRPr lang="en-US" sz="3600" dirty="0">
              <a:latin typeface="Times" charset="0"/>
              <a:ea typeface="Times" charset="0"/>
              <a:cs typeface="Times" charset="0"/>
            </a:endParaRPr>
          </a:p>
        </p:txBody>
      </p:sp>
      <p:sp>
        <p:nvSpPr>
          <p:cNvPr id="3" name="Content Placeholder 2"/>
          <p:cNvSpPr>
            <a:spLocks noGrp="1"/>
          </p:cNvSpPr>
          <p:nvPr>
            <p:ph idx="1"/>
          </p:nvPr>
        </p:nvSpPr>
        <p:spPr>
          <a:xfrm>
            <a:off x="457200" y="1066800"/>
            <a:ext cx="8229600" cy="4525963"/>
          </a:xfrm>
        </p:spPr>
        <p:txBody>
          <a:bodyPr/>
          <a:lstStyle/>
          <a:p>
            <a:r>
              <a:rPr lang="en-US" sz="2000" dirty="0">
                <a:latin typeface="Times" charset="0"/>
                <a:ea typeface="Times" charset="0"/>
                <a:cs typeface="Times" charset="0"/>
              </a:rPr>
              <a:t>PE leads to impaired gas exchange due to </a:t>
            </a:r>
            <a:r>
              <a:rPr lang="en-US" sz="2000" dirty="0">
                <a:solidFill>
                  <a:srgbClr val="FF0000"/>
                </a:solidFill>
                <a:latin typeface="Times" charset="0"/>
                <a:ea typeface="Times" charset="0"/>
                <a:cs typeface="Times" charset="0"/>
              </a:rPr>
              <a:t>obstruction of the pulmonary vascular bed</a:t>
            </a:r>
            <a:r>
              <a:rPr lang="en-US" sz="2000" dirty="0">
                <a:latin typeface="Times" charset="0"/>
                <a:ea typeface="Times" charset="0"/>
                <a:cs typeface="Times" charset="0"/>
              </a:rPr>
              <a:t> leading to a </a:t>
            </a:r>
            <a:r>
              <a:rPr lang="en-US" sz="2000" dirty="0">
                <a:solidFill>
                  <a:srgbClr val="FF0000"/>
                </a:solidFill>
                <a:latin typeface="Times" charset="0"/>
                <a:ea typeface="Times" charset="0"/>
                <a:cs typeface="Times" charset="0"/>
              </a:rPr>
              <a:t>mismatch in the ventilation to perfusion ratio </a:t>
            </a:r>
            <a:r>
              <a:rPr lang="en-US" sz="2000" dirty="0">
                <a:latin typeface="Times" charset="0"/>
                <a:ea typeface="Times" charset="0"/>
                <a:cs typeface="Times" charset="0"/>
              </a:rPr>
              <a:t>because alveolar ventilation remains the same, but pulmonary capillary blood flow decreases, effectively leading to dead space ventilation and hypoxemia.</a:t>
            </a:r>
          </a:p>
          <a:p>
            <a:r>
              <a:rPr lang="en-US" sz="2000" dirty="0">
                <a:latin typeface="Times" charset="0"/>
                <a:ea typeface="Times" charset="0"/>
                <a:cs typeface="Times" charset="0"/>
              </a:rPr>
              <a:t>Also, </a:t>
            </a:r>
            <a:r>
              <a:rPr lang="en-US" sz="2000" dirty="0">
                <a:solidFill>
                  <a:srgbClr val="FF0000"/>
                </a:solidFill>
                <a:latin typeface="Times" charset="0"/>
                <a:ea typeface="Times" charset="0"/>
                <a:cs typeface="Times" charset="0"/>
              </a:rPr>
              <a:t>mediators, such as serotonin</a:t>
            </a:r>
            <a:r>
              <a:rPr lang="en-US" sz="2000" dirty="0">
                <a:latin typeface="Times" charset="0"/>
                <a:ea typeface="Times" charset="0"/>
                <a:cs typeface="Times" charset="0"/>
              </a:rPr>
              <a:t>, are released, which </a:t>
            </a:r>
            <a:r>
              <a:rPr lang="en-US" sz="2000" dirty="0">
                <a:solidFill>
                  <a:srgbClr val="FF0000"/>
                </a:solidFill>
                <a:latin typeface="Times" charset="0"/>
                <a:ea typeface="Times" charset="0"/>
                <a:cs typeface="Times" charset="0"/>
              </a:rPr>
              <a:t>cause vasospasm </a:t>
            </a:r>
            <a:r>
              <a:rPr lang="en-US" sz="2000" dirty="0">
                <a:latin typeface="Times" charset="0"/>
                <a:ea typeface="Times" charset="0"/>
                <a:cs typeface="Times" charset="0"/>
              </a:rPr>
              <a:t>and further decreased pulmonary flow in unaffected areas of the lung. Local accumulation of inflammatory mediators alters lung surfactant and stimulates respiratory drive resulting in </a:t>
            </a:r>
            <a:r>
              <a:rPr lang="en-US" sz="2000" dirty="0" err="1">
                <a:latin typeface="Times" charset="0"/>
                <a:ea typeface="Times" charset="0"/>
                <a:cs typeface="Times" charset="0"/>
              </a:rPr>
              <a:t>hypocapnia</a:t>
            </a:r>
            <a:r>
              <a:rPr lang="en-US" sz="2000" dirty="0">
                <a:latin typeface="Times" charset="0"/>
                <a:ea typeface="Times" charset="0"/>
                <a:cs typeface="Times" charset="0"/>
              </a:rPr>
              <a:t> and respiratory alkalosis.</a:t>
            </a:r>
            <a:r>
              <a:rPr lang="en-US" sz="2000" dirty="0">
                <a:latin typeface="Times" charset="0"/>
                <a:ea typeface="Times" charset="0"/>
                <a:cs typeface="Times" charset="0"/>
                <a:hlinkClick r:id="rId2"/>
              </a:rPr>
              <a:t>[14]</a:t>
            </a:r>
            <a:endParaRPr lang="en-US" sz="2000" dirty="0">
              <a:latin typeface="Times" charset="0"/>
              <a:ea typeface="Times" charset="0"/>
              <a:cs typeface="Times" charset="0"/>
            </a:endParaRPr>
          </a:p>
          <a:p>
            <a:r>
              <a:rPr lang="en-US" sz="2000" dirty="0">
                <a:latin typeface="Times" charset="0"/>
                <a:ea typeface="Times" charset="0"/>
                <a:cs typeface="Times" charset="0"/>
              </a:rPr>
              <a:t>In PE, </a:t>
            </a:r>
            <a:r>
              <a:rPr lang="en-US" sz="2000" dirty="0">
                <a:solidFill>
                  <a:srgbClr val="FF0000"/>
                </a:solidFill>
                <a:latin typeface="Times" charset="0"/>
                <a:ea typeface="Times" charset="0"/>
                <a:cs typeface="Times" charset="0"/>
              </a:rPr>
              <a:t>pulmonary vascular resistance (PVR) increases </a:t>
            </a:r>
            <a:r>
              <a:rPr lang="en-US" sz="2000" dirty="0">
                <a:latin typeface="Times" charset="0"/>
                <a:ea typeface="Times" charset="0"/>
                <a:cs typeface="Times" charset="0"/>
              </a:rPr>
              <a:t>due to the mechanical obstruction of the vascular bed with thrombus and hypoxic vasoconstriction. </a:t>
            </a:r>
            <a:endParaRPr lang="en-US" sz="2000" dirty="0" smtClean="0">
              <a:latin typeface="Times" charset="0"/>
              <a:ea typeface="Times" charset="0"/>
              <a:cs typeface="Times" charset="0"/>
            </a:endParaRPr>
          </a:p>
          <a:p>
            <a:r>
              <a:rPr lang="en-US" sz="2000" dirty="0" smtClean="0">
                <a:solidFill>
                  <a:srgbClr val="FF0000"/>
                </a:solidFill>
                <a:latin typeface="Times" charset="0"/>
                <a:ea typeface="Times" charset="0"/>
                <a:cs typeface="Times" charset="0"/>
              </a:rPr>
              <a:t>Pulmonary </a:t>
            </a:r>
            <a:r>
              <a:rPr lang="en-US" sz="2000" dirty="0">
                <a:solidFill>
                  <a:srgbClr val="FF0000"/>
                </a:solidFill>
                <a:latin typeface="Times" charset="0"/>
                <a:ea typeface="Times" charset="0"/>
                <a:cs typeface="Times" charset="0"/>
              </a:rPr>
              <a:t>artery pressure (PAP) increases if </a:t>
            </a:r>
            <a:r>
              <a:rPr lang="en-US" sz="2000" dirty="0" err="1">
                <a:solidFill>
                  <a:srgbClr val="FF0000"/>
                </a:solidFill>
                <a:latin typeface="Times" charset="0"/>
                <a:ea typeface="Times" charset="0"/>
                <a:cs typeface="Times" charset="0"/>
              </a:rPr>
              <a:t>thromboemboli</a:t>
            </a:r>
            <a:r>
              <a:rPr lang="en-US" sz="2000" dirty="0">
                <a:solidFill>
                  <a:srgbClr val="FF0000"/>
                </a:solidFill>
                <a:latin typeface="Times" charset="0"/>
                <a:ea typeface="Times" charset="0"/>
                <a:cs typeface="Times" charset="0"/>
              </a:rPr>
              <a:t> occludes greater than 30% to 50% of the total cross-sectional area of the pulmonary arterial bed.</a:t>
            </a:r>
          </a:p>
          <a:p>
            <a:endParaRPr lang="en-US" dirty="0"/>
          </a:p>
        </p:txBody>
      </p:sp>
    </p:spTree>
    <p:extLst>
      <p:ext uri="{BB962C8B-B14F-4D97-AF65-F5344CB8AC3E}">
        <p14:creationId xmlns:p14="http://schemas.microsoft.com/office/powerpoint/2010/main" val="15810066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4525963"/>
          </a:xfrm>
        </p:spPr>
        <p:txBody>
          <a:bodyPr/>
          <a:lstStyle/>
          <a:p>
            <a:r>
              <a:rPr lang="en-US" dirty="0">
                <a:latin typeface="Times" charset="0"/>
                <a:ea typeface="Times" charset="0"/>
                <a:cs typeface="Times" charset="0"/>
              </a:rPr>
              <a:t>Increased PVR </a:t>
            </a:r>
            <a:r>
              <a:rPr lang="en-US" dirty="0">
                <a:solidFill>
                  <a:srgbClr val="FF0000"/>
                </a:solidFill>
                <a:latin typeface="Times" charset="0"/>
                <a:ea typeface="Times" charset="0"/>
                <a:cs typeface="Times" charset="0"/>
              </a:rPr>
              <a:t>increases the right ventricular afterload,</a:t>
            </a:r>
            <a:r>
              <a:rPr lang="en-US" dirty="0">
                <a:latin typeface="Times" charset="0"/>
                <a:ea typeface="Times" charset="0"/>
                <a:cs typeface="Times" charset="0"/>
              </a:rPr>
              <a:t> which impedes right ventricular outflow, which, in turn, causes </a:t>
            </a:r>
            <a:r>
              <a:rPr lang="en-US" dirty="0">
                <a:solidFill>
                  <a:srgbClr val="FF0000"/>
                </a:solidFill>
                <a:latin typeface="Times" charset="0"/>
                <a:ea typeface="Times" charset="0"/>
                <a:cs typeface="Times" charset="0"/>
              </a:rPr>
              <a:t>right ventricular dilation and flattening or bowing of the interventricular septum. </a:t>
            </a:r>
            <a:r>
              <a:rPr lang="en-US" dirty="0">
                <a:latin typeface="Times" charset="0"/>
                <a:ea typeface="Times" charset="0"/>
                <a:cs typeface="Times" charset="0"/>
              </a:rPr>
              <a:t>The desynchronization of the ventricles may be increased by the development of the right bundle branch block. The decreased RV outflow and concomitant RV dilation </a:t>
            </a:r>
            <a:r>
              <a:rPr lang="en-US" dirty="0">
                <a:solidFill>
                  <a:srgbClr val="FF0000"/>
                </a:solidFill>
                <a:latin typeface="Times" charset="0"/>
                <a:ea typeface="Times" charset="0"/>
                <a:cs typeface="Times" charset="0"/>
              </a:rPr>
              <a:t>reduce left ventricular filling, thereby compromising cardiac output.</a:t>
            </a:r>
            <a:endParaRPr lang="en-US" dirty="0">
              <a:solidFill>
                <a:srgbClr val="FF0000"/>
              </a:solidFill>
              <a:latin typeface="Times" charset="0"/>
              <a:ea typeface="Times" charset="0"/>
              <a:cs typeface="Times" charset="0"/>
            </a:endParaRPr>
          </a:p>
        </p:txBody>
      </p:sp>
    </p:spTree>
    <p:extLst>
      <p:ext uri="{BB962C8B-B14F-4D97-AF65-F5344CB8AC3E}">
        <p14:creationId xmlns:p14="http://schemas.microsoft.com/office/powerpoint/2010/main" val="38991184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16">
            <a:extLst>
              <a:ext uri="{FF2B5EF4-FFF2-40B4-BE49-F238E27FC236}">
                <a16:creationId xmlns:a16="http://schemas.microsoft.com/office/drawing/2014/main" xmlns="" id="{2F366587-D8D3-471E-9D48-E618E8C8F7E4}"/>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857250"/>
            <a:ext cx="9144000" cy="5143500"/>
          </a:xfrm>
          <a:prstGeom prst="rect">
            <a:avLst/>
          </a:prstGeom>
        </p:spPr>
      </p:pic>
    </p:spTree>
    <p:extLst>
      <p:ext uri="{BB962C8B-B14F-4D97-AF65-F5344CB8AC3E}">
        <p14:creationId xmlns:p14="http://schemas.microsoft.com/office/powerpoint/2010/main" val="200779853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304800" y="1219200"/>
            <a:ext cx="8229600" cy="4525963"/>
          </a:xfrm>
        </p:spPr>
        <p:txBody>
          <a:bodyPr/>
          <a:lstStyle/>
          <a:p>
            <a:pPr marL="0" indent="0" algn="just">
              <a:buNone/>
            </a:pPr>
            <a:r>
              <a:rPr lang="en-US" sz="2400" dirty="0" smtClean="0">
                <a:latin typeface="Times" charset="0"/>
                <a:ea typeface="Times" charset="0"/>
                <a:cs typeface="Times" charset="0"/>
              </a:rPr>
              <a:t>The most common symptoms of PE include the following: </a:t>
            </a:r>
            <a:r>
              <a:rPr lang="en-US" sz="2400" dirty="0" smtClean="0">
                <a:solidFill>
                  <a:srgbClr val="FF0000"/>
                </a:solidFill>
                <a:latin typeface="Times" charset="0"/>
                <a:ea typeface="Times" charset="0"/>
                <a:cs typeface="Times" charset="0"/>
              </a:rPr>
              <a:t>dyspnea, pleuritic chest pain, cough, hemoptysis, </a:t>
            </a:r>
            <a:r>
              <a:rPr lang="en-US" sz="2400" dirty="0" err="1" smtClean="0">
                <a:solidFill>
                  <a:srgbClr val="FF0000"/>
                </a:solidFill>
                <a:latin typeface="Times" charset="0"/>
                <a:ea typeface="Times" charset="0"/>
                <a:cs typeface="Times" charset="0"/>
              </a:rPr>
              <a:t>presyncope</a:t>
            </a:r>
            <a:r>
              <a:rPr lang="en-US" sz="2400" dirty="0" smtClean="0">
                <a:solidFill>
                  <a:srgbClr val="FF0000"/>
                </a:solidFill>
                <a:latin typeface="Times" charset="0"/>
                <a:ea typeface="Times" charset="0"/>
                <a:cs typeface="Times" charset="0"/>
              </a:rPr>
              <a:t>, or syncope.</a:t>
            </a:r>
            <a:r>
              <a:rPr lang="en-US" sz="2400" dirty="0" smtClean="0">
                <a:latin typeface="Times" charset="0"/>
                <a:ea typeface="Times" charset="0"/>
                <a:cs typeface="Times" charset="0"/>
              </a:rPr>
              <a:t> </a:t>
            </a:r>
          </a:p>
          <a:p>
            <a:pPr marL="0" indent="0" algn="just">
              <a:buNone/>
            </a:pPr>
            <a:endParaRPr lang="en-US" sz="2400" dirty="0">
              <a:latin typeface="Times" charset="0"/>
              <a:ea typeface="Times" charset="0"/>
              <a:cs typeface="Times" charset="0"/>
            </a:endParaRPr>
          </a:p>
          <a:p>
            <a:pPr marL="0" indent="0" algn="just">
              <a:buNone/>
            </a:pPr>
            <a:r>
              <a:rPr lang="en-US" sz="2400" dirty="0" smtClean="0">
                <a:latin typeface="Times" charset="0"/>
                <a:ea typeface="Times" charset="0"/>
                <a:cs typeface="Times" charset="0"/>
              </a:rPr>
              <a:t>Dyspnea may be acute and severe in central PE, whereas it is often mild and transient in small peripheral PE. </a:t>
            </a:r>
          </a:p>
          <a:p>
            <a:pPr marL="0" indent="0" algn="just">
              <a:buNone/>
            </a:pPr>
            <a:endParaRPr lang="en-US" sz="2400" dirty="0">
              <a:latin typeface="Times" charset="0"/>
              <a:ea typeface="Times" charset="0"/>
              <a:cs typeface="Times" charset="0"/>
            </a:endParaRPr>
          </a:p>
          <a:p>
            <a:pPr marL="0" indent="0" algn="just">
              <a:buNone/>
            </a:pPr>
            <a:r>
              <a:rPr lang="en-US" sz="2400" dirty="0" smtClean="0">
                <a:latin typeface="Times" charset="0"/>
                <a:ea typeface="Times" charset="0"/>
                <a:cs typeface="Times" charset="0"/>
              </a:rPr>
              <a:t>In patients with preexisting heart failure or pulmonary disease, worsening dyspnea may be the only symptom. Chest pain is a frequent symptom and is usually caused by pleural irritation due to distal emboli causing pulmonary infarction.</a:t>
            </a:r>
            <a:endParaRPr lang="en-US" sz="2400" dirty="0">
              <a:latin typeface="Times" charset="0"/>
              <a:ea typeface="Times" charset="0"/>
              <a:cs typeface="Times" charset="0"/>
            </a:endParaRPr>
          </a:p>
        </p:txBody>
      </p:sp>
    </p:spTree>
    <p:extLst>
      <p:ext uri="{BB962C8B-B14F-4D97-AF65-F5344CB8AC3E}">
        <p14:creationId xmlns:p14="http://schemas.microsoft.com/office/powerpoint/2010/main" val="205718047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latin typeface="Times" charset="0"/>
                <a:ea typeface="Times" charset="0"/>
                <a:cs typeface="Times" charset="0"/>
              </a:rPr>
              <a:t>Clinical presentation</a:t>
            </a:r>
            <a:endParaRPr lang="en-US" dirty="0">
              <a:latin typeface="Times" charset="0"/>
              <a:ea typeface="Times" charset="0"/>
              <a:cs typeface="Times" charset="0"/>
            </a:endParaRPr>
          </a:p>
        </p:txBody>
      </p:sp>
      <p:sp>
        <p:nvSpPr>
          <p:cNvPr id="3" name="Content Placeholder 2"/>
          <p:cNvSpPr>
            <a:spLocks noGrp="1"/>
          </p:cNvSpPr>
          <p:nvPr>
            <p:ph idx="1"/>
          </p:nvPr>
        </p:nvSpPr>
        <p:spPr>
          <a:xfrm>
            <a:off x="457200" y="1295400"/>
            <a:ext cx="8229600" cy="4525963"/>
          </a:xfrm>
        </p:spPr>
        <p:txBody>
          <a:bodyPr/>
          <a:lstStyle/>
          <a:p>
            <a:pPr marL="0" indent="0" algn="just">
              <a:buNone/>
            </a:pPr>
            <a:r>
              <a:rPr lang="en-US" sz="2400" dirty="0">
                <a:latin typeface="Times" charset="0"/>
                <a:ea typeface="Times" charset="0"/>
                <a:cs typeface="Times" charset="0"/>
              </a:rPr>
              <a:t>On examination, patients with PE might have </a:t>
            </a:r>
            <a:r>
              <a:rPr lang="en-US" sz="2400" dirty="0">
                <a:solidFill>
                  <a:srgbClr val="FF0000"/>
                </a:solidFill>
                <a:latin typeface="Times" charset="0"/>
                <a:ea typeface="Times" charset="0"/>
                <a:cs typeface="Times" charset="0"/>
              </a:rPr>
              <a:t>tachypnea and tachycardia</a:t>
            </a:r>
            <a:r>
              <a:rPr lang="en-US" sz="2400" dirty="0">
                <a:latin typeface="Times" charset="0"/>
                <a:ea typeface="Times" charset="0"/>
                <a:cs typeface="Times" charset="0"/>
              </a:rPr>
              <a:t>, which are common but nonspecific findings. </a:t>
            </a:r>
            <a:endParaRPr lang="en-US" sz="2400" dirty="0" smtClean="0">
              <a:latin typeface="Times" charset="0"/>
              <a:ea typeface="Times" charset="0"/>
              <a:cs typeface="Times" charset="0"/>
            </a:endParaRPr>
          </a:p>
          <a:p>
            <a:pPr marL="0" indent="0" algn="just">
              <a:buNone/>
            </a:pPr>
            <a:endParaRPr lang="en-US" sz="2400" dirty="0">
              <a:latin typeface="Times" charset="0"/>
              <a:ea typeface="Times" charset="0"/>
              <a:cs typeface="Times" charset="0"/>
            </a:endParaRPr>
          </a:p>
          <a:p>
            <a:pPr marL="0" indent="0" algn="just">
              <a:buNone/>
            </a:pPr>
            <a:r>
              <a:rPr lang="en-US" sz="2400" dirty="0" smtClean="0">
                <a:latin typeface="Times" charset="0"/>
                <a:ea typeface="Times" charset="0"/>
                <a:cs typeface="Times" charset="0"/>
              </a:rPr>
              <a:t>Other </a:t>
            </a:r>
            <a:r>
              <a:rPr lang="en-US" sz="2400" dirty="0">
                <a:latin typeface="Times" charset="0"/>
                <a:ea typeface="Times" charset="0"/>
                <a:cs typeface="Times" charset="0"/>
              </a:rPr>
              <a:t>examination findings include </a:t>
            </a:r>
            <a:r>
              <a:rPr lang="en-US" sz="2400" dirty="0">
                <a:solidFill>
                  <a:srgbClr val="FF0000"/>
                </a:solidFill>
                <a:latin typeface="Times" charset="0"/>
                <a:ea typeface="Times" charset="0"/>
                <a:cs typeface="Times" charset="0"/>
              </a:rPr>
              <a:t>calf swelling, tenderness, erythema, palpable cords, pedal edema, rales, decreased breath sounds, signs of pulmonary hypertension </a:t>
            </a:r>
            <a:r>
              <a:rPr lang="en-US" sz="2400" dirty="0">
                <a:latin typeface="Times" charset="0"/>
                <a:ea typeface="Times" charset="0"/>
                <a:cs typeface="Times" charset="0"/>
              </a:rPr>
              <a:t>such as elevated neck veins, loud P2 component of second heart sound, a right-sided gallop, and a right ventricular parasternal lift might be present on examination.</a:t>
            </a:r>
            <a:endParaRPr lang="en-US" sz="2400" dirty="0">
              <a:latin typeface="Times" charset="0"/>
              <a:ea typeface="Times" charset="0"/>
              <a:cs typeface="Times" charset="0"/>
            </a:endParaRPr>
          </a:p>
        </p:txBody>
      </p:sp>
    </p:spTree>
    <p:extLst>
      <p:ext uri="{BB962C8B-B14F-4D97-AF65-F5344CB8AC3E}">
        <p14:creationId xmlns:p14="http://schemas.microsoft.com/office/powerpoint/2010/main" val="6103145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latin typeface="Times" charset="0"/>
                <a:ea typeface="Times" charset="0"/>
                <a:cs typeface="Times" charset="0"/>
              </a:rPr>
              <a:t>Diagnostic Workup</a:t>
            </a:r>
            <a:br>
              <a:rPr lang="en-US" sz="3600" dirty="0">
                <a:latin typeface="Times" charset="0"/>
                <a:ea typeface="Times" charset="0"/>
                <a:cs typeface="Times" charset="0"/>
              </a:rPr>
            </a:br>
            <a:endParaRPr lang="en-US" sz="3600" dirty="0">
              <a:latin typeface="Times" charset="0"/>
              <a:ea typeface="Times" charset="0"/>
              <a:cs typeface="Times" charset="0"/>
            </a:endParaRPr>
          </a:p>
        </p:txBody>
      </p:sp>
      <p:sp>
        <p:nvSpPr>
          <p:cNvPr id="3" name="Content Placeholder 2"/>
          <p:cNvSpPr>
            <a:spLocks noGrp="1"/>
          </p:cNvSpPr>
          <p:nvPr>
            <p:ph idx="1"/>
          </p:nvPr>
        </p:nvSpPr>
        <p:spPr/>
        <p:txBody>
          <a:bodyPr/>
          <a:lstStyle/>
          <a:p>
            <a:r>
              <a:rPr lang="en-US" sz="2400" b="1" dirty="0" smtClean="0">
                <a:latin typeface="Times" charset="0"/>
                <a:ea typeface="Times" charset="0"/>
                <a:cs typeface="Times" charset="0"/>
              </a:rPr>
              <a:t>Arterial </a:t>
            </a:r>
            <a:r>
              <a:rPr lang="en-US" sz="2400" b="1" dirty="0">
                <a:latin typeface="Times" charset="0"/>
                <a:ea typeface="Times" charset="0"/>
                <a:cs typeface="Times" charset="0"/>
              </a:rPr>
              <a:t>Blood Gas (ABG) </a:t>
            </a:r>
            <a:r>
              <a:rPr lang="en-US" sz="2400" b="1" dirty="0" smtClean="0">
                <a:latin typeface="Times" charset="0"/>
                <a:ea typeface="Times" charset="0"/>
                <a:cs typeface="Times" charset="0"/>
              </a:rPr>
              <a:t>Analysis</a:t>
            </a:r>
          </a:p>
          <a:p>
            <a:pPr marL="0" indent="0">
              <a:buNone/>
            </a:pPr>
            <a:endParaRPr lang="en-US" sz="2400" dirty="0">
              <a:latin typeface="Times" charset="0"/>
              <a:ea typeface="Times" charset="0"/>
              <a:cs typeface="Times" charset="0"/>
            </a:endParaRPr>
          </a:p>
          <a:p>
            <a:pPr marL="0" indent="0">
              <a:buNone/>
            </a:pPr>
            <a:r>
              <a:rPr lang="en-US" sz="2400" dirty="0">
                <a:solidFill>
                  <a:srgbClr val="FF0000"/>
                </a:solidFill>
                <a:latin typeface="Times" charset="0"/>
                <a:ea typeface="Times" charset="0"/>
                <a:cs typeface="Times" charset="0"/>
              </a:rPr>
              <a:t>Unexplained hypoxemia with a normal chest radiograph </a:t>
            </a:r>
            <a:r>
              <a:rPr lang="en-US" sz="2400" dirty="0">
                <a:latin typeface="Times" charset="0"/>
                <a:ea typeface="Times" charset="0"/>
                <a:cs typeface="Times" charset="0"/>
              </a:rPr>
              <a:t>should raise the clinical suspicion for pulmonary embolism (PE). </a:t>
            </a:r>
            <a:endParaRPr lang="en-US" sz="2400" dirty="0" smtClean="0">
              <a:latin typeface="Times" charset="0"/>
              <a:ea typeface="Times" charset="0"/>
              <a:cs typeface="Times" charset="0"/>
            </a:endParaRPr>
          </a:p>
          <a:p>
            <a:pPr marL="0" indent="0">
              <a:buNone/>
            </a:pPr>
            <a:endParaRPr lang="en-US" sz="2400" dirty="0">
              <a:latin typeface="Times" charset="0"/>
              <a:ea typeface="Times" charset="0"/>
              <a:cs typeface="Times" charset="0"/>
            </a:endParaRPr>
          </a:p>
          <a:p>
            <a:pPr marL="0" indent="0">
              <a:buNone/>
            </a:pPr>
            <a:r>
              <a:rPr lang="en-US" sz="2400" dirty="0" smtClean="0">
                <a:latin typeface="Times" charset="0"/>
                <a:ea typeface="Times" charset="0"/>
                <a:cs typeface="Times" charset="0"/>
              </a:rPr>
              <a:t>It </a:t>
            </a:r>
            <a:r>
              <a:rPr lang="en-US" sz="2400" dirty="0">
                <a:latin typeface="Times" charset="0"/>
                <a:ea typeface="Times" charset="0"/>
                <a:cs typeface="Times" charset="0"/>
              </a:rPr>
              <a:t>is important to note that hypercapnia, respiratory, or lactic acidosis is not common but can be present in patients with massive PE associated with obstructive shock and respiratory arrest.</a:t>
            </a:r>
          </a:p>
          <a:p>
            <a:endParaRPr lang="en-US" dirty="0"/>
          </a:p>
        </p:txBody>
      </p:sp>
    </p:spTree>
    <p:extLst>
      <p:ext uri="{BB962C8B-B14F-4D97-AF65-F5344CB8AC3E}">
        <p14:creationId xmlns:p14="http://schemas.microsoft.com/office/powerpoint/2010/main" val="5634425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a:latin typeface="Times" charset="0"/>
                <a:ea typeface="Times" charset="0"/>
                <a:cs typeface="Times" charset="0"/>
              </a:rPr>
              <a:t>Brain Natriuretic Peptide (BNP)</a:t>
            </a:r>
            <a:r>
              <a:rPr lang="en-US" sz="3600" dirty="0">
                <a:latin typeface="Times" charset="0"/>
                <a:ea typeface="Times" charset="0"/>
                <a:cs typeface="Times" charset="0"/>
              </a:rPr>
              <a:t/>
            </a:r>
            <a:br>
              <a:rPr lang="en-US" sz="3600" dirty="0">
                <a:latin typeface="Times" charset="0"/>
                <a:ea typeface="Times" charset="0"/>
                <a:cs typeface="Times" charset="0"/>
              </a:rPr>
            </a:br>
            <a:endParaRPr lang="en-US" sz="3600" dirty="0">
              <a:latin typeface="Times" charset="0"/>
              <a:ea typeface="Times" charset="0"/>
              <a:cs typeface="Times" charset="0"/>
            </a:endParaRPr>
          </a:p>
        </p:txBody>
      </p:sp>
      <p:sp>
        <p:nvSpPr>
          <p:cNvPr id="3" name="Content Placeholder 2"/>
          <p:cNvSpPr>
            <a:spLocks noGrp="1"/>
          </p:cNvSpPr>
          <p:nvPr>
            <p:ph idx="1"/>
          </p:nvPr>
        </p:nvSpPr>
        <p:spPr/>
        <p:txBody>
          <a:bodyPr/>
          <a:lstStyle/>
          <a:p>
            <a:pPr algn="just"/>
            <a:r>
              <a:rPr lang="en-US" sz="2400" dirty="0" smtClean="0">
                <a:latin typeface="Times" charset="0"/>
                <a:ea typeface="Times" charset="0"/>
                <a:cs typeface="Times" charset="0"/>
              </a:rPr>
              <a:t>Elevated </a:t>
            </a:r>
            <a:r>
              <a:rPr lang="en-US" sz="2400" dirty="0">
                <a:latin typeface="Times" charset="0"/>
                <a:ea typeface="Times" charset="0"/>
                <a:cs typeface="Times" charset="0"/>
              </a:rPr>
              <a:t>BNP has limited diagnostic importance in patients suspected of having </a:t>
            </a:r>
            <a:r>
              <a:rPr lang="en-US" sz="2400" dirty="0" smtClean="0">
                <a:latin typeface="Times" charset="0"/>
                <a:ea typeface="Times" charset="0"/>
                <a:cs typeface="Times" charset="0"/>
              </a:rPr>
              <a:t>PE.</a:t>
            </a:r>
            <a:r>
              <a:rPr lang="en-US" sz="2400" dirty="0">
                <a:latin typeface="Times" charset="0"/>
                <a:ea typeface="Times" charset="0"/>
                <a:cs typeface="Times" charset="0"/>
              </a:rPr>
              <a:t> </a:t>
            </a:r>
            <a:r>
              <a:rPr lang="en-US" sz="2400" dirty="0" smtClean="0">
                <a:latin typeface="Times" charset="0"/>
                <a:ea typeface="Times" charset="0"/>
                <a:cs typeface="Times" charset="0"/>
              </a:rPr>
              <a:t>Right </a:t>
            </a:r>
            <a:r>
              <a:rPr lang="en-US" sz="2400" dirty="0">
                <a:latin typeface="Times" charset="0"/>
                <a:ea typeface="Times" charset="0"/>
                <a:cs typeface="Times" charset="0"/>
              </a:rPr>
              <a:t>ventricle pressure overload because of acute PE is associated with more myocardial stretch, which then releases B-type natriuretic peptide (BNP) and N-terminal (NT)-</a:t>
            </a:r>
            <a:r>
              <a:rPr lang="en-US" sz="2400" dirty="0" err="1">
                <a:latin typeface="Times" charset="0"/>
                <a:ea typeface="Times" charset="0"/>
                <a:cs typeface="Times" charset="0"/>
              </a:rPr>
              <a:t>proBNP</a:t>
            </a:r>
            <a:r>
              <a:rPr lang="en-US" sz="2400" dirty="0">
                <a:latin typeface="Times" charset="0"/>
                <a:ea typeface="Times" charset="0"/>
                <a:cs typeface="Times" charset="0"/>
              </a:rPr>
              <a:t>. Thus, the </a:t>
            </a:r>
            <a:r>
              <a:rPr lang="en-US" sz="2400" dirty="0">
                <a:solidFill>
                  <a:srgbClr val="FF0000"/>
                </a:solidFill>
                <a:latin typeface="Times" charset="0"/>
                <a:ea typeface="Times" charset="0"/>
                <a:cs typeface="Times" charset="0"/>
              </a:rPr>
              <a:t>levels of natriuretic peptides in blood reflect the severity of RV dysfunction in acute PE</a:t>
            </a:r>
            <a:r>
              <a:rPr lang="en-US" sz="2400" dirty="0" smtClean="0">
                <a:solidFill>
                  <a:srgbClr val="FF0000"/>
                </a:solidFill>
                <a:latin typeface="Times" charset="0"/>
                <a:ea typeface="Times" charset="0"/>
                <a:cs typeface="Times" charset="0"/>
              </a:rPr>
              <a:t>.</a:t>
            </a:r>
            <a:endParaRPr lang="en-US" sz="2400" dirty="0">
              <a:solidFill>
                <a:srgbClr val="FF0000"/>
              </a:solidFill>
              <a:latin typeface="Times" charset="0"/>
              <a:ea typeface="Times" charset="0"/>
              <a:cs typeface="Times" charset="0"/>
            </a:endParaRPr>
          </a:p>
          <a:p>
            <a:endParaRPr lang="en-US" dirty="0"/>
          </a:p>
        </p:txBody>
      </p:sp>
    </p:spTree>
    <p:extLst>
      <p:ext uri="{BB962C8B-B14F-4D97-AF65-F5344CB8AC3E}">
        <p14:creationId xmlns:p14="http://schemas.microsoft.com/office/powerpoint/2010/main" val="19991399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a:latin typeface="Times" charset="0"/>
                <a:ea typeface="Times" charset="0"/>
                <a:cs typeface="Times" charset="0"/>
              </a:rPr>
              <a:t>D-dimer </a:t>
            </a:r>
            <a:r>
              <a:rPr lang="en-US" sz="3600" dirty="0">
                <a:latin typeface="Times" charset="0"/>
                <a:ea typeface="Times" charset="0"/>
                <a:cs typeface="Times" charset="0"/>
              </a:rPr>
              <a:t/>
            </a:r>
            <a:br>
              <a:rPr lang="en-US" sz="3600" dirty="0">
                <a:latin typeface="Times" charset="0"/>
                <a:ea typeface="Times" charset="0"/>
                <a:cs typeface="Times" charset="0"/>
              </a:rPr>
            </a:br>
            <a:endParaRPr lang="en-US" sz="3600" dirty="0">
              <a:latin typeface="Times" charset="0"/>
              <a:ea typeface="Times" charset="0"/>
              <a:cs typeface="Times" charset="0"/>
            </a:endParaRPr>
          </a:p>
        </p:txBody>
      </p:sp>
      <p:sp>
        <p:nvSpPr>
          <p:cNvPr id="3" name="Content Placeholder 2"/>
          <p:cNvSpPr>
            <a:spLocks noGrp="1"/>
          </p:cNvSpPr>
          <p:nvPr>
            <p:ph idx="1"/>
          </p:nvPr>
        </p:nvSpPr>
        <p:spPr/>
        <p:txBody>
          <a:bodyPr/>
          <a:lstStyle/>
          <a:p>
            <a:r>
              <a:rPr lang="en-US" sz="2400" dirty="0" smtClean="0">
                <a:latin typeface="Times" charset="0"/>
                <a:ea typeface="Times" charset="0"/>
                <a:cs typeface="Times" charset="0"/>
              </a:rPr>
              <a:t>D-dimer </a:t>
            </a:r>
            <a:r>
              <a:rPr lang="en-US" sz="2400" dirty="0">
                <a:latin typeface="Times" charset="0"/>
                <a:ea typeface="Times" charset="0"/>
                <a:cs typeface="Times" charset="0"/>
              </a:rPr>
              <a:t>levels are elevated in plasma whenever there is an acute thrombotic process in the body because of the activation of coagulation and fibrinolysis pathways at the same time. D-dimer testing has high negative predictive value; hence, a </a:t>
            </a:r>
            <a:r>
              <a:rPr lang="en-US" sz="2400" dirty="0">
                <a:solidFill>
                  <a:srgbClr val="FF0000"/>
                </a:solidFill>
                <a:latin typeface="Times" charset="0"/>
                <a:ea typeface="Times" charset="0"/>
                <a:cs typeface="Times" charset="0"/>
              </a:rPr>
              <a:t>normal D-dimer level makes acute PE or DVT unlikely</a:t>
            </a:r>
            <a:r>
              <a:rPr lang="en-US" sz="2400" dirty="0">
                <a:latin typeface="Times" charset="0"/>
                <a:ea typeface="Times" charset="0"/>
                <a:cs typeface="Times" charset="0"/>
              </a:rPr>
              <a:t>. </a:t>
            </a:r>
            <a:endParaRPr lang="en-US" sz="2400" dirty="0" smtClean="0">
              <a:latin typeface="Times" charset="0"/>
              <a:ea typeface="Times" charset="0"/>
              <a:cs typeface="Times" charset="0"/>
            </a:endParaRPr>
          </a:p>
          <a:p>
            <a:r>
              <a:rPr lang="en-US" sz="2400" dirty="0" smtClean="0">
                <a:latin typeface="Times" charset="0"/>
                <a:ea typeface="Times" charset="0"/>
                <a:cs typeface="Times" charset="0"/>
              </a:rPr>
              <a:t>It </a:t>
            </a:r>
            <a:r>
              <a:rPr lang="en-US" sz="2400" dirty="0">
                <a:latin typeface="Times" charset="0"/>
                <a:ea typeface="Times" charset="0"/>
                <a:cs typeface="Times" charset="0"/>
              </a:rPr>
              <a:t>can be used to exclude the diagnosis of PE in patients with either low or intermediate pretest probability. A negative ELISA D-dimer, along with low clinical probability, can exclude PE without further testing in approximately 30% of suspected patients. </a:t>
            </a:r>
          </a:p>
          <a:p>
            <a:endParaRPr lang="en-US" dirty="0"/>
          </a:p>
        </p:txBody>
      </p:sp>
    </p:spTree>
    <p:extLst>
      <p:ext uri="{BB962C8B-B14F-4D97-AF65-F5344CB8AC3E}">
        <p14:creationId xmlns:p14="http://schemas.microsoft.com/office/powerpoint/2010/main" val="3949739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a:latin typeface="Times" charset="0"/>
                <a:ea typeface="Times" charset="0"/>
                <a:cs typeface="Times" charset="0"/>
              </a:rPr>
              <a:t>Electrocardiography (ECG)</a:t>
            </a:r>
            <a:r>
              <a:rPr lang="en-US" sz="3600" dirty="0">
                <a:latin typeface="Times" charset="0"/>
                <a:ea typeface="Times" charset="0"/>
                <a:cs typeface="Times" charset="0"/>
              </a:rPr>
              <a:t/>
            </a:r>
            <a:br>
              <a:rPr lang="en-US" sz="3600" dirty="0">
                <a:latin typeface="Times" charset="0"/>
                <a:ea typeface="Times" charset="0"/>
                <a:cs typeface="Times" charset="0"/>
              </a:rPr>
            </a:br>
            <a:endParaRPr lang="en-US" sz="3600" dirty="0">
              <a:latin typeface="Times" charset="0"/>
              <a:ea typeface="Times" charset="0"/>
              <a:cs typeface="Times" charset="0"/>
            </a:endParaRPr>
          </a:p>
        </p:txBody>
      </p:sp>
      <p:sp>
        <p:nvSpPr>
          <p:cNvPr id="3" name="Content Placeholder 2"/>
          <p:cNvSpPr>
            <a:spLocks noGrp="1"/>
          </p:cNvSpPr>
          <p:nvPr>
            <p:ph idx="1"/>
          </p:nvPr>
        </p:nvSpPr>
        <p:spPr/>
        <p:txBody>
          <a:bodyPr/>
          <a:lstStyle/>
          <a:p>
            <a:pPr algn="just"/>
            <a:r>
              <a:rPr lang="en-US" dirty="0" smtClean="0">
                <a:latin typeface="Times" charset="0"/>
                <a:ea typeface="Times" charset="0"/>
                <a:cs typeface="Times" charset="0"/>
              </a:rPr>
              <a:t>ECG </a:t>
            </a:r>
            <a:r>
              <a:rPr lang="en-US" dirty="0">
                <a:latin typeface="Times" charset="0"/>
                <a:ea typeface="Times" charset="0"/>
                <a:cs typeface="Times" charset="0"/>
              </a:rPr>
              <a:t>abnormalities, in patients with suspected PE, are </a:t>
            </a:r>
            <a:r>
              <a:rPr lang="en-US" dirty="0" smtClean="0">
                <a:solidFill>
                  <a:srgbClr val="FF0000"/>
                </a:solidFill>
                <a:latin typeface="Times" charset="0"/>
                <a:ea typeface="Times" charset="0"/>
                <a:cs typeface="Times" charset="0"/>
              </a:rPr>
              <a:t>nonspecific</a:t>
            </a:r>
            <a:r>
              <a:rPr lang="en-US" dirty="0" smtClean="0">
                <a:latin typeface="Times" charset="0"/>
                <a:ea typeface="Times" charset="0"/>
                <a:cs typeface="Times" charset="0"/>
              </a:rPr>
              <a:t>.</a:t>
            </a:r>
          </a:p>
          <a:p>
            <a:pPr algn="just"/>
            <a:endParaRPr lang="en-US" dirty="0">
              <a:latin typeface="Times" charset="0"/>
              <a:ea typeface="Times" charset="0"/>
              <a:cs typeface="Times" charset="0"/>
            </a:endParaRPr>
          </a:p>
          <a:p>
            <a:pPr algn="just"/>
            <a:r>
              <a:rPr lang="en-US" dirty="0">
                <a:latin typeface="Times" charset="0"/>
                <a:ea typeface="Times" charset="0"/>
                <a:cs typeface="Times" charset="0"/>
              </a:rPr>
              <a:t> The most common ECG findings in PE are </a:t>
            </a:r>
            <a:r>
              <a:rPr lang="en-US" dirty="0">
                <a:solidFill>
                  <a:srgbClr val="FF0000"/>
                </a:solidFill>
                <a:latin typeface="Times" charset="0"/>
                <a:ea typeface="Times" charset="0"/>
                <a:cs typeface="Times" charset="0"/>
              </a:rPr>
              <a:t>tachycardia </a:t>
            </a:r>
            <a:r>
              <a:rPr lang="en-US" dirty="0">
                <a:latin typeface="Times" charset="0"/>
                <a:ea typeface="Times" charset="0"/>
                <a:cs typeface="Times" charset="0"/>
              </a:rPr>
              <a:t>and nonspecific ST-segment and T-wave changes, </a:t>
            </a:r>
            <a:r>
              <a:rPr lang="en-US" dirty="0">
                <a:solidFill>
                  <a:srgbClr val="FF0000"/>
                </a:solidFill>
                <a:latin typeface="Times" charset="0"/>
                <a:ea typeface="Times" charset="0"/>
                <a:cs typeface="Times" charset="0"/>
              </a:rPr>
              <a:t>S1Q3T3</a:t>
            </a:r>
            <a:r>
              <a:rPr lang="en-US" dirty="0">
                <a:latin typeface="Times" charset="0"/>
                <a:ea typeface="Times" charset="0"/>
                <a:cs typeface="Times" charset="0"/>
              </a:rPr>
              <a:t> pattern, right ventricular strain, and </a:t>
            </a:r>
            <a:r>
              <a:rPr lang="en-US" dirty="0">
                <a:solidFill>
                  <a:srgbClr val="FF0000"/>
                </a:solidFill>
                <a:latin typeface="Times" charset="0"/>
                <a:ea typeface="Times" charset="0"/>
                <a:cs typeface="Times" charset="0"/>
              </a:rPr>
              <a:t>new incomplete right bundle branch block </a:t>
            </a:r>
            <a:r>
              <a:rPr lang="en-US" dirty="0">
                <a:latin typeface="Times" charset="0"/>
                <a:ea typeface="Times" charset="0"/>
                <a:cs typeface="Times" charset="0"/>
              </a:rPr>
              <a:t>are uncommon.</a:t>
            </a:r>
          </a:p>
          <a:p>
            <a:endParaRPr lang="en-US" dirty="0"/>
          </a:p>
        </p:txBody>
      </p:sp>
    </p:spTree>
    <p:extLst>
      <p:ext uri="{BB962C8B-B14F-4D97-AF65-F5344CB8AC3E}">
        <p14:creationId xmlns:p14="http://schemas.microsoft.com/office/powerpoint/2010/main" val="15858792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533400"/>
            <a:ext cx="8408781" cy="6053310"/>
          </a:xfrm>
        </p:spPr>
      </p:pic>
    </p:spTree>
    <p:extLst>
      <p:ext uri="{BB962C8B-B14F-4D97-AF65-F5344CB8AC3E}">
        <p14:creationId xmlns:p14="http://schemas.microsoft.com/office/powerpoint/2010/main" val="16728464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lstStyle/>
          <a:p>
            <a:r>
              <a:rPr lang="en-US" sz="2400" dirty="0">
                <a:latin typeface="Times" charset="0"/>
                <a:ea typeface="Times" charset="0"/>
                <a:cs typeface="Times" charset="0"/>
              </a:rPr>
              <a:t>Pulmonary embolism (PE) occurs when there is a disruption to the flow of blood in the pulmonary artery or its branches by a thrombus that originated somewhere else. </a:t>
            </a:r>
            <a:endParaRPr lang="en-US" sz="2400" dirty="0" smtClean="0">
              <a:latin typeface="Times" charset="0"/>
              <a:ea typeface="Times" charset="0"/>
              <a:cs typeface="Times" charset="0"/>
            </a:endParaRPr>
          </a:p>
          <a:p>
            <a:r>
              <a:rPr lang="en-US" sz="2400" dirty="0" smtClean="0">
                <a:latin typeface="Times" charset="0"/>
                <a:ea typeface="Times" charset="0"/>
                <a:cs typeface="Times" charset="0"/>
              </a:rPr>
              <a:t>In </a:t>
            </a:r>
            <a:r>
              <a:rPr lang="en-US" sz="2400" dirty="0">
                <a:latin typeface="Times" charset="0"/>
                <a:ea typeface="Times" charset="0"/>
                <a:cs typeface="Times" charset="0"/>
              </a:rPr>
              <a:t>deep vein thrombosis (DVT), a thrombus develops within the deep veins, most commonly in the lower extremities. PE usually occurs when a part of this thrombus breaks off and enters the pulmonary circulation. Very rarely, PE can occur from the embolization of other materials into the pulmonary circulation such as air, fat, or tumor cells</a:t>
            </a:r>
            <a:r>
              <a:rPr lang="en-US" sz="2400" dirty="0" smtClean="0">
                <a:latin typeface="Times" charset="0"/>
                <a:ea typeface="Times" charset="0"/>
                <a:cs typeface="Times" charset="0"/>
              </a:rPr>
              <a:t>.</a:t>
            </a:r>
            <a:r>
              <a:rPr lang="en-US" sz="2400" dirty="0">
                <a:latin typeface="Times" charset="0"/>
                <a:ea typeface="Times" charset="0"/>
                <a:cs typeface="Times" charset="0"/>
              </a:rPr>
              <a:t> The spectrum of PE and DVT combined is referred to as venous thromboembolism (VTE).</a:t>
            </a:r>
            <a:endParaRPr lang="en-US" sz="2400" dirty="0">
              <a:latin typeface="Times" charset="0"/>
              <a:ea typeface="Times" charset="0"/>
              <a:cs typeface="Times" charset="0"/>
            </a:endParaRPr>
          </a:p>
        </p:txBody>
      </p:sp>
    </p:spTree>
    <p:extLst>
      <p:ext uri="{BB962C8B-B14F-4D97-AF65-F5344CB8AC3E}">
        <p14:creationId xmlns:p14="http://schemas.microsoft.com/office/powerpoint/2010/main" val="13220775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sz="3200" dirty="0">
                <a:latin typeface="Times" charset="0"/>
                <a:ea typeface="Times" charset="0"/>
                <a:cs typeface="Times" charset="0"/>
              </a:rPr>
              <a:t>CXR</a:t>
            </a:r>
          </a:p>
        </p:txBody>
      </p:sp>
      <p:sp>
        <p:nvSpPr>
          <p:cNvPr id="3" name="Content Placeholder 2"/>
          <p:cNvSpPr>
            <a:spLocks noGrp="1"/>
          </p:cNvSpPr>
          <p:nvPr>
            <p:ph idx="1"/>
          </p:nvPr>
        </p:nvSpPr>
        <p:spPr>
          <a:xfrm>
            <a:off x="228600" y="1600200"/>
            <a:ext cx="8229600" cy="4525963"/>
          </a:xfrm>
        </p:spPr>
        <p:txBody>
          <a:bodyPr/>
          <a:lstStyle/>
          <a:p>
            <a:r>
              <a:rPr lang="en-US" sz="2400" dirty="0" smtClean="0">
                <a:solidFill>
                  <a:srgbClr val="FF0000"/>
                </a:solidFill>
                <a:latin typeface="Times" charset="0"/>
                <a:ea typeface="Times" charset="0"/>
                <a:cs typeface="Times" charset="0"/>
              </a:rPr>
              <a:t>In </a:t>
            </a:r>
            <a:r>
              <a:rPr lang="en-US" sz="2400" dirty="0">
                <a:solidFill>
                  <a:srgbClr val="FF0000"/>
                </a:solidFill>
                <a:latin typeface="Times" charset="0"/>
                <a:ea typeface="Times" charset="0"/>
                <a:cs typeface="Times" charset="0"/>
              </a:rPr>
              <a:t>PE, </a:t>
            </a:r>
            <a:r>
              <a:rPr lang="en-US" sz="2400" dirty="0" smtClean="0">
                <a:solidFill>
                  <a:srgbClr val="FF0000"/>
                </a:solidFill>
                <a:latin typeface="Times" charset="0"/>
                <a:ea typeface="Times" charset="0"/>
                <a:cs typeface="Times" charset="0"/>
              </a:rPr>
              <a:t>it is </a:t>
            </a:r>
            <a:r>
              <a:rPr lang="en-US" sz="2400" dirty="0">
                <a:solidFill>
                  <a:srgbClr val="FF0000"/>
                </a:solidFill>
                <a:latin typeface="Times" charset="0"/>
                <a:ea typeface="Times" charset="0"/>
                <a:cs typeface="Times" charset="0"/>
              </a:rPr>
              <a:t>usually normal or might show nonspecific abnormalities such as atelectasis or effusion.</a:t>
            </a:r>
            <a:r>
              <a:rPr lang="en-US" sz="2400" dirty="0">
                <a:latin typeface="Times" charset="0"/>
                <a:ea typeface="Times" charset="0"/>
                <a:cs typeface="Times" charset="0"/>
              </a:rPr>
              <a:t> </a:t>
            </a:r>
            <a:endParaRPr lang="en-US" sz="2400" dirty="0" smtClean="0">
              <a:latin typeface="Times" charset="0"/>
              <a:ea typeface="Times" charset="0"/>
              <a:cs typeface="Times" charset="0"/>
            </a:endParaRPr>
          </a:p>
          <a:p>
            <a:pPr marL="0" indent="0">
              <a:buNone/>
            </a:pPr>
            <a:endParaRPr lang="en-US" sz="2400" dirty="0" smtClean="0">
              <a:latin typeface="Times" charset="0"/>
              <a:ea typeface="Times" charset="0"/>
              <a:cs typeface="Times" charset="0"/>
            </a:endParaRPr>
          </a:p>
          <a:p>
            <a:r>
              <a:rPr lang="en-US" sz="2400" dirty="0" smtClean="0">
                <a:solidFill>
                  <a:srgbClr val="FF0000"/>
                </a:solidFill>
                <a:latin typeface="Times" charset="0"/>
                <a:ea typeface="Times" charset="0"/>
                <a:cs typeface="Times" charset="0"/>
              </a:rPr>
              <a:t>Hampton's </a:t>
            </a:r>
            <a:r>
              <a:rPr lang="en-US" sz="2400" dirty="0">
                <a:solidFill>
                  <a:srgbClr val="FF0000"/>
                </a:solidFill>
                <a:latin typeface="Times" charset="0"/>
                <a:ea typeface="Times" charset="0"/>
                <a:cs typeface="Times" charset="0"/>
              </a:rPr>
              <a:t>hump </a:t>
            </a:r>
            <a:r>
              <a:rPr lang="en-US" sz="2400" dirty="0">
                <a:latin typeface="Times" charset="0"/>
                <a:ea typeface="Times" charset="0"/>
                <a:cs typeface="Times" charset="0"/>
              </a:rPr>
              <a:t>is a shallow, hump-shaped opacity on CXR in the periphery of the lung, with its base lying against the pleural surface and hump towards the hilum (Figure 1). </a:t>
            </a:r>
            <a:r>
              <a:rPr lang="en-US" sz="2400" dirty="0">
                <a:solidFill>
                  <a:srgbClr val="FF0000"/>
                </a:solidFill>
                <a:latin typeface="Times" charset="0"/>
                <a:ea typeface="Times" charset="0"/>
                <a:cs typeface="Times" charset="0"/>
              </a:rPr>
              <a:t>Westermark's sign </a:t>
            </a:r>
            <a:r>
              <a:rPr lang="en-US" sz="2400" dirty="0">
                <a:latin typeface="Times" charset="0"/>
                <a:ea typeface="Times" charset="0"/>
                <a:cs typeface="Times" charset="0"/>
              </a:rPr>
              <a:t>is the sharp cut-off of pulmonary vessels with distal </a:t>
            </a:r>
            <a:r>
              <a:rPr lang="en-US" sz="2400" dirty="0" err="1">
                <a:latin typeface="Times" charset="0"/>
                <a:ea typeface="Times" charset="0"/>
                <a:cs typeface="Times" charset="0"/>
              </a:rPr>
              <a:t>hypoperfusion</a:t>
            </a:r>
            <a:r>
              <a:rPr lang="en-US" sz="2400" dirty="0">
                <a:latin typeface="Times" charset="0"/>
                <a:ea typeface="Times" charset="0"/>
                <a:cs typeface="Times" charset="0"/>
              </a:rPr>
              <a:t> in a segmental distribution within the lung; both of these findings are rare but specific for acute PE.</a:t>
            </a:r>
            <a:r>
              <a:rPr lang="en-US" sz="2400" dirty="0">
                <a:latin typeface="Times" charset="0"/>
                <a:ea typeface="Times" charset="0"/>
                <a:cs typeface="Times" charset="0"/>
                <a:hlinkClick r:id="rId2"/>
              </a:rPr>
              <a:t>[30]</a:t>
            </a:r>
            <a:r>
              <a:rPr lang="en-US" sz="2400" dirty="0">
                <a:latin typeface="Times" charset="0"/>
                <a:ea typeface="Times" charset="0"/>
                <a:cs typeface="Times" charset="0"/>
              </a:rPr>
              <a:t> </a:t>
            </a:r>
            <a:endParaRPr lang="en-US" sz="2400" dirty="0">
              <a:latin typeface="Times" charset="0"/>
              <a:ea typeface="Times" charset="0"/>
              <a:cs typeface="Times" charset="0"/>
            </a:endParaRPr>
          </a:p>
        </p:txBody>
      </p:sp>
    </p:spTree>
    <p:extLst>
      <p:ext uri="{BB962C8B-B14F-4D97-AF65-F5344CB8AC3E}">
        <p14:creationId xmlns:p14="http://schemas.microsoft.com/office/powerpoint/2010/main" val="3556342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19200" y="152400"/>
            <a:ext cx="6705600" cy="6494106"/>
          </a:xfrm>
        </p:spPr>
      </p:pic>
    </p:spTree>
    <p:extLst>
      <p:ext uri="{BB962C8B-B14F-4D97-AF65-F5344CB8AC3E}">
        <p14:creationId xmlns:p14="http://schemas.microsoft.com/office/powerpoint/2010/main" val="183561599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52400"/>
            <a:ext cx="8458200" cy="6330267"/>
          </a:xfrm>
        </p:spPr>
      </p:pic>
    </p:spTree>
    <p:extLst>
      <p:ext uri="{BB962C8B-B14F-4D97-AF65-F5344CB8AC3E}">
        <p14:creationId xmlns:p14="http://schemas.microsoft.com/office/powerpoint/2010/main" val="147755126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lstStyle/>
          <a:p>
            <a:r>
              <a:rPr lang="en-US" sz="3200" b="1" dirty="0">
                <a:latin typeface="Times" charset="0"/>
                <a:ea typeface="Times" charset="0"/>
                <a:cs typeface="Times" charset="0"/>
              </a:rPr>
              <a:t>Computed Tomographic Pulmonary Angiography (CTPA)</a:t>
            </a:r>
            <a:r>
              <a:rPr lang="en-US" sz="3200" dirty="0">
                <a:latin typeface="Times" charset="0"/>
                <a:ea typeface="Times" charset="0"/>
                <a:cs typeface="Times" charset="0"/>
              </a:rPr>
              <a:t/>
            </a:r>
            <a:br>
              <a:rPr lang="en-US" sz="3200" dirty="0">
                <a:latin typeface="Times" charset="0"/>
                <a:ea typeface="Times" charset="0"/>
                <a:cs typeface="Times" charset="0"/>
              </a:rPr>
            </a:br>
            <a:endParaRPr lang="en-US" sz="3200" dirty="0">
              <a:latin typeface="Times" charset="0"/>
              <a:ea typeface="Times" charset="0"/>
              <a:cs typeface="Times" charset="0"/>
            </a:endParaRPr>
          </a:p>
        </p:txBody>
      </p:sp>
      <p:sp>
        <p:nvSpPr>
          <p:cNvPr id="3" name="Content Placeholder 2"/>
          <p:cNvSpPr>
            <a:spLocks noGrp="1"/>
          </p:cNvSpPr>
          <p:nvPr>
            <p:ph idx="1"/>
          </p:nvPr>
        </p:nvSpPr>
        <p:spPr>
          <a:xfrm>
            <a:off x="457200" y="1905000"/>
            <a:ext cx="8229600" cy="4525963"/>
          </a:xfrm>
        </p:spPr>
        <p:txBody>
          <a:bodyPr/>
          <a:lstStyle/>
          <a:p>
            <a:pPr marL="0" indent="0">
              <a:buNone/>
            </a:pPr>
            <a:r>
              <a:rPr lang="en-US" sz="2800" dirty="0" err="1" smtClean="0">
                <a:solidFill>
                  <a:srgbClr val="FF0000"/>
                </a:solidFill>
                <a:latin typeface="Times" charset="0"/>
                <a:ea typeface="Times" charset="0"/>
                <a:cs typeface="Times" charset="0"/>
              </a:rPr>
              <a:t>Multidetector</a:t>
            </a:r>
            <a:r>
              <a:rPr lang="en-US" sz="2800" dirty="0" smtClean="0">
                <a:solidFill>
                  <a:srgbClr val="FF0000"/>
                </a:solidFill>
                <a:latin typeface="Times" charset="0"/>
                <a:ea typeface="Times" charset="0"/>
                <a:cs typeface="Times" charset="0"/>
              </a:rPr>
              <a:t> </a:t>
            </a:r>
            <a:r>
              <a:rPr lang="en-US" sz="2800" dirty="0">
                <a:solidFill>
                  <a:srgbClr val="FF0000"/>
                </a:solidFill>
                <a:latin typeface="Times" charset="0"/>
                <a:ea typeface="Times" charset="0"/>
                <a:cs typeface="Times" charset="0"/>
              </a:rPr>
              <a:t>CTPA is the </a:t>
            </a:r>
            <a:r>
              <a:rPr lang="en-US" sz="2800" b="1" dirty="0">
                <a:solidFill>
                  <a:srgbClr val="FF0000"/>
                </a:solidFill>
                <a:latin typeface="Times" charset="0"/>
                <a:ea typeface="Times" charset="0"/>
                <a:cs typeface="Times" charset="0"/>
              </a:rPr>
              <a:t>diagnostic modality of choice for patients with suspected PE</a:t>
            </a:r>
            <a:r>
              <a:rPr lang="en-US" sz="2800" dirty="0">
                <a:solidFill>
                  <a:srgbClr val="FF0000"/>
                </a:solidFill>
                <a:latin typeface="Times" charset="0"/>
                <a:ea typeface="Times" charset="0"/>
                <a:cs typeface="Times" charset="0"/>
              </a:rPr>
              <a:t>. </a:t>
            </a:r>
            <a:endParaRPr lang="en-US" sz="2800" dirty="0" smtClean="0">
              <a:solidFill>
                <a:srgbClr val="FF0000"/>
              </a:solidFill>
              <a:latin typeface="Times" charset="0"/>
              <a:ea typeface="Times" charset="0"/>
              <a:cs typeface="Times" charset="0"/>
            </a:endParaRPr>
          </a:p>
          <a:p>
            <a:pPr marL="0" indent="0">
              <a:buNone/>
            </a:pPr>
            <a:endParaRPr lang="en-US" sz="2800" dirty="0" smtClean="0">
              <a:solidFill>
                <a:srgbClr val="FF0000"/>
              </a:solidFill>
              <a:latin typeface="Times" charset="0"/>
              <a:ea typeface="Times" charset="0"/>
              <a:cs typeface="Times" charset="0"/>
            </a:endParaRPr>
          </a:p>
          <a:p>
            <a:pPr marL="0" indent="0">
              <a:buNone/>
            </a:pPr>
            <a:r>
              <a:rPr lang="en-US" sz="2800" dirty="0" smtClean="0">
                <a:solidFill>
                  <a:srgbClr val="FF0000"/>
                </a:solidFill>
                <a:latin typeface="Times" charset="0"/>
                <a:ea typeface="Times" charset="0"/>
                <a:cs typeface="Times" charset="0"/>
              </a:rPr>
              <a:t>It </a:t>
            </a:r>
            <a:r>
              <a:rPr lang="en-US" sz="2800" dirty="0">
                <a:solidFill>
                  <a:srgbClr val="FF0000"/>
                </a:solidFill>
                <a:latin typeface="Times" charset="0"/>
                <a:ea typeface="Times" charset="0"/>
                <a:cs typeface="Times" charset="0"/>
              </a:rPr>
              <a:t>allows appropriate visualization of the pulmonary arteries down to the </a:t>
            </a:r>
            <a:r>
              <a:rPr lang="en-US" sz="2800" dirty="0" err="1">
                <a:solidFill>
                  <a:srgbClr val="FF0000"/>
                </a:solidFill>
                <a:latin typeface="Times" charset="0"/>
                <a:ea typeface="Times" charset="0"/>
                <a:cs typeface="Times" charset="0"/>
              </a:rPr>
              <a:t>subsegmental</a:t>
            </a:r>
            <a:r>
              <a:rPr lang="en-US" sz="2800" dirty="0">
                <a:solidFill>
                  <a:srgbClr val="FF0000"/>
                </a:solidFill>
                <a:latin typeface="Times" charset="0"/>
                <a:ea typeface="Times" charset="0"/>
                <a:cs typeface="Times" charset="0"/>
              </a:rPr>
              <a:t> </a:t>
            </a:r>
            <a:r>
              <a:rPr lang="en-US" sz="2800" dirty="0" smtClean="0">
                <a:solidFill>
                  <a:srgbClr val="FF0000"/>
                </a:solidFill>
                <a:latin typeface="Times" charset="0"/>
                <a:ea typeface="Times" charset="0"/>
                <a:cs typeface="Times" charset="0"/>
              </a:rPr>
              <a:t>level.</a:t>
            </a:r>
            <a:endParaRPr lang="en-US" sz="2800" dirty="0">
              <a:solidFill>
                <a:srgbClr val="FF0000"/>
              </a:solidFill>
              <a:latin typeface="Times" charset="0"/>
              <a:ea typeface="Times" charset="0"/>
              <a:cs typeface="Times" charset="0"/>
            </a:endParaRPr>
          </a:p>
          <a:p>
            <a:endParaRPr lang="en-US" sz="2800" dirty="0">
              <a:latin typeface="Times" charset="0"/>
              <a:ea typeface="Times" charset="0"/>
              <a:cs typeface="Times" charset="0"/>
            </a:endParaRPr>
          </a:p>
        </p:txBody>
      </p:sp>
    </p:spTree>
    <p:extLst>
      <p:ext uri="{BB962C8B-B14F-4D97-AF65-F5344CB8AC3E}">
        <p14:creationId xmlns:p14="http://schemas.microsoft.com/office/powerpoint/2010/main" val="114193499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85800" y="299352"/>
            <a:ext cx="7696200" cy="6464321"/>
          </a:xfrm>
        </p:spPr>
      </p:pic>
    </p:spTree>
    <p:extLst>
      <p:ext uri="{BB962C8B-B14F-4D97-AF65-F5344CB8AC3E}">
        <p14:creationId xmlns:p14="http://schemas.microsoft.com/office/powerpoint/2010/main" val="32309721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sz="2800" dirty="0" smtClean="0">
                <a:latin typeface="Times" charset="0"/>
                <a:ea typeface="Times" charset="0"/>
                <a:cs typeface="Times" charset="0"/>
              </a:rPr>
              <a:t>Echo</a:t>
            </a:r>
            <a:endParaRPr lang="en-US" sz="2800" dirty="0">
              <a:latin typeface="Times" charset="0"/>
              <a:ea typeface="Times" charset="0"/>
              <a:cs typeface="Times" charset="0"/>
            </a:endParaRPr>
          </a:p>
        </p:txBody>
      </p:sp>
      <p:sp>
        <p:nvSpPr>
          <p:cNvPr id="3" name="Content Placeholder 2"/>
          <p:cNvSpPr>
            <a:spLocks noGrp="1"/>
          </p:cNvSpPr>
          <p:nvPr>
            <p:ph idx="1"/>
          </p:nvPr>
        </p:nvSpPr>
        <p:spPr>
          <a:xfrm>
            <a:off x="467497" y="1143000"/>
            <a:ext cx="8229600" cy="4525963"/>
          </a:xfrm>
        </p:spPr>
        <p:txBody>
          <a:bodyPr/>
          <a:lstStyle/>
          <a:p>
            <a:r>
              <a:rPr lang="en-US" sz="2400" dirty="0">
                <a:solidFill>
                  <a:srgbClr val="FF0000"/>
                </a:solidFill>
                <a:latin typeface="Times" charset="0"/>
                <a:ea typeface="Times" charset="0"/>
                <a:cs typeface="Times" charset="0"/>
              </a:rPr>
              <a:t>RV dilation </a:t>
            </a:r>
            <a:r>
              <a:rPr lang="en-US" sz="2400" dirty="0">
                <a:latin typeface="Times" charset="0"/>
                <a:ea typeface="Times" charset="0"/>
                <a:cs typeface="Times" charset="0"/>
              </a:rPr>
              <a:t>is seen in 25% or more of patients with PE on echo and is useful for risk stratification of the disease</a:t>
            </a:r>
            <a:r>
              <a:rPr lang="en-US" sz="2400" dirty="0" smtClean="0">
                <a:latin typeface="Times" charset="0"/>
                <a:ea typeface="Times" charset="0"/>
                <a:cs typeface="Times" charset="0"/>
              </a:rPr>
              <a:t>.</a:t>
            </a:r>
            <a:endParaRPr lang="en-US" sz="2400" dirty="0">
              <a:latin typeface="Times" charset="0"/>
              <a:ea typeface="Times" charset="0"/>
              <a:cs typeface="Times" charset="0"/>
            </a:endParaRPr>
          </a:p>
          <a:p>
            <a:r>
              <a:rPr lang="en-US" sz="2400" dirty="0">
                <a:latin typeface="Times" charset="0"/>
                <a:ea typeface="Times" charset="0"/>
                <a:cs typeface="Times" charset="0"/>
              </a:rPr>
              <a:t> More specific echocardiography findings confer a high positive predictive value for PE, even in the presence of preexisting cardiorespiratory illness. This includes, the combination of a pulmonary ejection acceleration time (measured in the RV outflow tract) less than 60 </a:t>
            </a:r>
            <a:r>
              <a:rPr lang="en-US" sz="2400" dirty="0" err="1">
                <a:latin typeface="Times" charset="0"/>
                <a:ea typeface="Times" charset="0"/>
                <a:cs typeface="Times" charset="0"/>
              </a:rPr>
              <a:t>ms</a:t>
            </a:r>
            <a:r>
              <a:rPr lang="en-US" sz="2400" dirty="0">
                <a:latin typeface="Times" charset="0"/>
                <a:ea typeface="Times" charset="0"/>
                <a:cs typeface="Times" charset="0"/>
              </a:rPr>
              <a:t> with a peak systolic tricuspid valve gradient less than 60 mmHg (</a:t>
            </a:r>
            <a:r>
              <a:rPr lang="en-US" sz="2400" dirty="0">
                <a:solidFill>
                  <a:srgbClr val="FF0000"/>
                </a:solidFill>
                <a:latin typeface="Times" charset="0"/>
                <a:ea typeface="Times" charset="0"/>
                <a:cs typeface="Times" charset="0"/>
              </a:rPr>
              <a:t>'60/60' sign), </a:t>
            </a:r>
            <a:r>
              <a:rPr lang="en-US" sz="2400" dirty="0">
                <a:latin typeface="Times" charset="0"/>
                <a:ea typeface="Times" charset="0"/>
                <a:cs typeface="Times" charset="0"/>
              </a:rPr>
              <a:t>or </a:t>
            </a:r>
            <a:r>
              <a:rPr lang="en-US" sz="2400" dirty="0">
                <a:solidFill>
                  <a:srgbClr val="FF0000"/>
                </a:solidFill>
                <a:latin typeface="Times" charset="0"/>
                <a:ea typeface="Times" charset="0"/>
                <a:cs typeface="Times" charset="0"/>
              </a:rPr>
              <a:t>McConnell sign (with depressed contractility of the RV free wall compared to the RV apex)</a:t>
            </a:r>
            <a:r>
              <a:rPr lang="en-US" sz="2400" dirty="0">
                <a:latin typeface="Times" charset="0"/>
                <a:ea typeface="Times" charset="0"/>
                <a:cs typeface="Times" charset="0"/>
              </a:rPr>
              <a:t>, is suggestive of </a:t>
            </a:r>
            <a:r>
              <a:rPr lang="en-US" sz="2400" dirty="0" smtClean="0">
                <a:latin typeface="Times" charset="0"/>
                <a:ea typeface="Times" charset="0"/>
                <a:cs typeface="Times" charset="0"/>
              </a:rPr>
              <a:t>PE. </a:t>
            </a:r>
            <a:r>
              <a:rPr lang="en-US" sz="2400" dirty="0">
                <a:latin typeface="Times" charset="0"/>
                <a:ea typeface="Times" charset="0"/>
                <a:cs typeface="Times" charset="0"/>
              </a:rPr>
              <a:t>An </a:t>
            </a:r>
            <a:r>
              <a:rPr lang="en-US" sz="2400" dirty="0">
                <a:solidFill>
                  <a:srgbClr val="FF0000"/>
                </a:solidFill>
                <a:latin typeface="Times" charset="0"/>
                <a:ea typeface="Times" charset="0"/>
                <a:cs typeface="Times" charset="0"/>
              </a:rPr>
              <a:t>RV/LV diameter ratio 1.0 or more </a:t>
            </a:r>
            <a:r>
              <a:rPr lang="en-US" sz="2400" dirty="0">
                <a:latin typeface="Times" charset="0"/>
                <a:ea typeface="Times" charset="0"/>
                <a:cs typeface="Times" charset="0"/>
              </a:rPr>
              <a:t>and tricuspid annular plane systolic excursion </a:t>
            </a:r>
            <a:r>
              <a:rPr lang="en-US" sz="2400" dirty="0">
                <a:solidFill>
                  <a:srgbClr val="FF0000"/>
                </a:solidFill>
                <a:latin typeface="Times" charset="0"/>
                <a:ea typeface="Times" charset="0"/>
                <a:cs typeface="Times" charset="0"/>
              </a:rPr>
              <a:t>(TAPSE) less than 16 mm </a:t>
            </a:r>
            <a:r>
              <a:rPr lang="en-US" sz="2400" dirty="0">
                <a:latin typeface="Times" charset="0"/>
                <a:ea typeface="Times" charset="0"/>
                <a:cs typeface="Times" charset="0"/>
              </a:rPr>
              <a:t>are the findings for which an association with unfavorable prognosis has most frequently been reported</a:t>
            </a:r>
            <a:r>
              <a:rPr lang="en-US" sz="2400" dirty="0" smtClean="0">
                <a:latin typeface="Times" charset="0"/>
                <a:ea typeface="Times" charset="0"/>
                <a:cs typeface="Times" charset="0"/>
              </a:rPr>
              <a:t>.</a:t>
            </a:r>
            <a:endParaRPr lang="en-US" sz="2400" dirty="0">
              <a:latin typeface="Times" charset="0"/>
              <a:ea typeface="Times" charset="0"/>
              <a:cs typeface="Times" charset="0"/>
            </a:endParaRPr>
          </a:p>
        </p:txBody>
      </p:sp>
    </p:spTree>
    <p:extLst>
      <p:ext uri="{BB962C8B-B14F-4D97-AF65-F5344CB8AC3E}">
        <p14:creationId xmlns:p14="http://schemas.microsoft.com/office/powerpoint/2010/main" val="93473213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46903" y="381000"/>
            <a:ext cx="8011297" cy="6002495"/>
          </a:xfrm>
        </p:spPr>
      </p:pic>
    </p:spTree>
    <p:extLst>
      <p:ext uri="{BB962C8B-B14F-4D97-AF65-F5344CB8AC3E}">
        <p14:creationId xmlns:p14="http://schemas.microsoft.com/office/powerpoint/2010/main" val="143413848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00200" y="0"/>
            <a:ext cx="6629400" cy="6918206"/>
          </a:xfrm>
        </p:spPr>
      </p:pic>
    </p:spTree>
    <p:extLst>
      <p:ext uri="{BB962C8B-B14F-4D97-AF65-F5344CB8AC3E}">
        <p14:creationId xmlns:p14="http://schemas.microsoft.com/office/powerpoint/2010/main" val="164579585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26">
            <a:extLst>
              <a:ext uri="{FF2B5EF4-FFF2-40B4-BE49-F238E27FC236}">
                <a16:creationId xmlns:a16="http://schemas.microsoft.com/office/drawing/2014/main" xmlns="" id="{3C9B9E46-E129-4E93-AF72-471E19A8C91A}"/>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857250"/>
            <a:ext cx="9144000" cy="5143500"/>
          </a:xfrm>
          <a:prstGeom prst="rect">
            <a:avLst/>
          </a:prstGeom>
        </p:spPr>
      </p:pic>
    </p:spTree>
    <p:extLst>
      <p:ext uri="{BB962C8B-B14F-4D97-AF65-F5344CB8AC3E}">
        <p14:creationId xmlns:p14="http://schemas.microsoft.com/office/powerpoint/2010/main" val="89445758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27">
            <a:extLst>
              <a:ext uri="{FF2B5EF4-FFF2-40B4-BE49-F238E27FC236}">
                <a16:creationId xmlns:a16="http://schemas.microsoft.com/office/drawing/2014/main" xmlns="" id="{8DA69E77-E7F8-4033-951E-2DA0A0B6FC27}"/>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857250"/>
            <a:ext cx="9144000" cy="5143500"/>
          </a:xfrm>
          <a:prstGeom prst="rect">
            <a:avLst/>
          </a:prstGeom>
        </p:spPr>
      </p:pic>
    </p:spTree>
    <p:extLst>
      <p:ext uri="{BB962C8B-B14F-4D97-AF65-F5344CB8AC3E}">
        <p14:creationId xmlns:p14="http://schemas.microsoft.com/office/powerpoint/2010/main" val="183288957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Etiology </a:t>
            </a:r>
            <a:endParaRPr lang="en-US" dirty="0"/>
          </a:p>
        </p:txBody>
      </p:sp>
      <p:sp>
        <p:nvSpPr>
          <p:cNvPr id="3" name="Content Placeholder 2"/>
          <p:cNvSpPr>
            <a:spLocks noGrp="1"/>
          </p:cNvSpPr>
          <p:nvPr>
            <p:ph idx="1"/>
          </p:nvPr>
        </p:nvSpPr>
        <p:spPr/>
        <p:txBody>
          <a:bodyPr/>
          <a:lstStyle/>
          <a:p>
            <a:r>
              <a:rPr lang="en-US" dirty="0">
                <a:latin typeface="Times" charset="0"/>
                <a:ea typeface="Times" charset="0"/>
                <a:cs typeface="Times" charset="0"/>
              </a:rPr>
              <a:t>Most pulmonary embolisms originate as lower extremity DVTs. Hence, risk factors for pulmonary embolism (PE) are the same as risk factors for DVT. </a:t>
            </a:r>
            <a:endParaRPr lang="en-US" dirty="0" smtClean="0">
              <a:latin typeface="Times" charset="0"/>
              <a:ea typeface="Times" charset="0"/>
              <a:cs typeface="Times" charset="0"/>
            </a:endParaRPr>
          </a:p>
          <a:p>
            <a:endParaRPr lang="en-US" dirty="0">
              <a:latin typeface="Times" charset="0"/>
              <a:ea typeface="Times" charset="0"/>
              <a:cs typeface="Times" charset="0"/>
            </a:endParaRPr>
          </a:p>
          <a:p>
            <a:r>
              <a:rPr lang="en-US" dirty="0" smtClean="0">
                <a:solidFill>
                  <a:srgbClr val="FF0000"/>
                </a:solidFill>
                <a:latin typeface="Times" charset="0"/>
                <a:ea typeface="Times" charset="0"/>
                <a:cs typeface="Times" charset="0"/>
              </a:rPr>
              <a:t>Virchow's </a:t>
            </a:r>
            <a:r>
              <a:rPr lang="en-US" dirty="0">
                <a:solidFill>
                  <a:srgbClr val="FF0000"/>
                </a:solidFill>
                <a:latin typeface="Times" charset="0"/>
                <a:ea typeface="Times" charset="0"/>
                <a:cs typeface="Times" charset="0"/>
              </a:rPr>
              <a:t>triad of </a:t>
            </a:r>
            <a:r>
              <a:rPr lang="en-US" dirty="0" smtClean="0">
                <a:solidFill>
                  <a:srgbClr val="FF0000"/>
                </a:solidFill>
                <a:latin typeface="Times" charset="0"/>
                <a:ea typeface="Times" charset="0"/>
                <a:cs typeface="Times" charset="0"/>
              </a:rPr>
              <a:t>hypercoagulability</a:t>
            </a:r>
          </a:p>
          <a:p>
            <a:r>
              <a:rPr lang="en-US" dirty="0" smtClean="0">
                <a:solidFill>
                  <a:srgbClr val="FF0000"/>
                </a:solidFill>
                <a:latin typeface="Times" charset="0"/>
                <a:ea typeface="Times" charset="0"/>
                <a:cs typeface="Times" charset="0"/>
              </a:rPr>
              <a:t>venous stasis</a:t>
            </a:r>
          </a:p>
          <a:p>
            <a:r>
              <a:rPr lang="en-US" dirty="0" smtClean="0">
                <a:solidFill>
                  <a:srgbClr val="FF0000"/>
                </a:solidFill>
                <a:latin typeface="Times" charset="0"/>
                <a:ea typeface="Times" charset="0"/>
                <a:cs typeface="Times" charset="0"/>
              </a:rPr>
              <a:t>endothelial </a:t>
            </a:r>
            <a:r>
              <a:rPr lang="en-US" dirty="0">
                <a:solidFill>
                  <a:srgbClr val="FF0000"/>
                </a:solidFill>
                <a:latin typeface="Times" charset="0"/>
                <a:ea typeface="Times" charset="0"/>
                <a:cs typeface="Times" charset="0"/>
              </a:rPr>
              <a:t>injury </a:t>
            </a:r>
            <a:endParaRPr lang="en-US" dirty="0" smtClean="0">
              <a:solidFill>
                <a:srgbClr val="FF0000"/>
              </a:solidFill>
              <a:latin typeface="Times" charset="0"/>
              <a:ea typeface="Times" charset="0"/>
              <a:cs typeface="Times" charset="0"/>
            </a:endParaRPr>
          </a:p>
          <a:p>
            <a:endParaRPr lang="en-US" dirty="0">
              <a:latin typeface="Times" charset="0"/>
              <a:ea typeface="Times" charset="0"/>
              <a:cs typeface="Times" charset="0"/>
            </a:endParaRPr>
          </a:p>
        </p:txBody>
      </p:sp>
    </p:spTree>
    <p:extLst>
      <p:ext uri="{BB962C8B-B14F-4D97-AF65-F5344CB8AC3E}">
        <p14:creationId xmlns:p14="http://schemas.microsoft.com/office/powerpoint/2010/main" val="8198243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Geneva risk score</a:t>
            </a:r>
            <a:endParaRPr lang="en-US" dirty="0"/>
          </a:p>
        </p:txBody>
      </p:sp>
      <p:sp>
        <p:nvSpPr>
          <p:cNvPr id="3" name="Content Placeholder 2"/>
          <p:cNvSpPr>
            <a:spLocks noGrp="1"/>
          </p:cNvSpPr>
          <p:nvPr>
            <p:ph idx="1"/>
          </p:nvPr>
        </p:nvSpPr>
        <p:spPr/>
        <p:txBody>
          <a:bodyPr/>
          <a:lstStyle/>
          <a:p>
            <a:pPr marL="0" indent="0">
              <a:buNone/>
            </a:pPr>
            <a:r>
              <a:rPr lang="en-US" dirty="0"/>
              <a:t>The revised </a:t>
            </a:r>
            <a:r>
              <a:rPr lang="en-US" dirty="0">
                <a:solidFill>
                  <a:srgbClr val="FF0000"/>
                </a:solidFill>
              </a:rPr>
              <a:t>Geneva score </a:t>
            </a:r>
            <a:r>
              <a:rPr lang="en-US" dirty="0"/>
              <a:t>is a decision tool that helps determine </a:t>
            </a:r>
            <a:r>
              <a:rPr lang="en-US" dirty="0">
                <a:solidFill>
                  <a:srgbClr val="FF0000"/>
                </a:solidFill>
              </a:rPr>
              <a:t>probability </a:t>
            </a:r>
            <a:r>
              <a:rPr lang="en-US" dirty="0"/>
              <a:t>of pulmonary embolism. </a:t>
            </a:r>
            <a:endParaRPr lang="en-US" dirty="0" smtClean="0"/>
          </a:p>
          <a:p>
            <a:pPr marL="0" indent="0">
              <a:buNone/>
            </a:pPr>
            <a:endParaRPr lang="en-US" dirty="0"/>
          </a:p>
          <a:p>
            <a:pPr marL="0" indent="0">
              <a:buNone/>
            </a:pPr>
            <a:r>
              <a:rPr lang="en-US" dirty="0" smtClean="0"/>
              <a:t>It </a:t>
            </a:r>
            <a:r>
              <a:rPr lang="en-US" dirty="0"/>
              <a:t>can be used as an alternative to the </a:t>
            </a:r>
            <a:r>
              <a:rPr lang="en-US" dirty="0">
                <a:solidFill>
                  <a:srgbClr val="FF0000"/>
                </a:solidFill>
              </a:rPr>
              <a:t>Wells’ pulmonary embolism criteria</a:t>
            </a:r>
            <a:r>
              <a:rPr lang="en-US" dirty="0"/>
              <a:t>.</a:t>
            </a:r>
            <a:endParaRPr lang="en-US" dirty="0"/>
          </a:p>
        </p:txBody>
      </p:sp>
    </p:spTree>
    <p:extLst>
      <p:ext uri="{BB962C8B-B14F-4D97-AF65-F5344CB8AC3E}">
        <p14:creationId xmlns:p14="http://schemas.microsoft.com/office/powerpoint/2010/main" val="51792467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6" name="Content Placeholder 5"/>
          <p:cNvPicPr>
            <a:picLocks noGrp="1" noChangeAspect="1"/>
          </p:cNvPicPr>
          <p:nvPr>
            <p:ph idx="1"/>
          </p:nvPr>
        </p:nvPicPr>
        <p:blipFill rotWithShape="1">
          <a:blip r:embed="rId2">
            <a:extLst>
              <a:ext uri="{28A0092B-C50C-407E-A947-70E740481C1C}">
                <a14:useLocalDpi xmlns:a14="http://schemas.microsoft.com/office/drawing/2010/main" val="0"/>
              </a:ext>
            </a:extLst>
          </a:blip>
          <a:srcRect t="6406" r="458"/>
          <a:stretch/>
        </p:blipFill>
        <p:spPr>
          <a:xfrm>
            <a:off x="324365" y="262281"/>
            <a:ext cx="8495270" cy="6007771"/>
          </a:xfrm>
        </p:spPr>
      </p:pic>
      <p:sp>
        <p:nvSpPr>
          <p:cNvPr id="7" name="Rectangle 6"/>
          <p:cNvSpPr/>
          <p:nvPr/>
        </p:nvSpPr>
        <p:spPr>
          <a:xfrm>
            <a:off x="318187" y="5181600"/>
            <a:ext cx="5486400" cy="1219200"/>
          </a:xfrm>
          <a:prstGeom prst="rect">
            <a:avLst/>
          </a:prstGeom>
          <a:noFill/>
          <a:ln w="57150">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51515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2399" y="685800"/>
            <a:ext cx="8853055" cy="4114800"/>
          </a:xfrm>
        </p:spPr>
      </p:pic>
    </p:spTree>
    <p:extLst>
      <p:ext uri="{BB962C8B-B14F-4D97-AF65-F5344CB8AC3E}">
        <p14:creationId xmlns:p14="http://schemas.microsoft.com/office/powerpoint/2010/main" val="155450879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4800" y="1905000"/>
            <a:ext cx="8229600" cy="3211778"/>
          </a:xfrm>
        </p:spPr>
      </p:pic>
    </p:spTree>
    <p:extLst>
      <p:ext uri="{BB962C8B-B14F-4D97-AF65-F5344CB8AC3E}">
        <p14:creationId xmlns:p14="http://schemas.microsoft.com/office/powerpoint/2010/main" val="170396778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8600" y="272579"/>
            <a:ext cx="8763000" cy="6360748"/>
          </a:xfrm>
        </p:spPr>
      </p:pic>
    </p:spTree>
    <p:extLst>
      <p:ext uri="{BB962C8B-B14F-4D97-AF65-F5344CB8AC3E}">
        <p14:creationId xmlns:p14="http://schemas.microsoft.com/office/powerpoint/2010/main" val="82368382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charset="0"/>
                <a:ea typeface="Times" charset="0"/>
                <a:cs typeface="Times" charset="0"/>
              </a:rPr>
              <a:t>Anticoagulation</a:t>
            </a:r>
            <a:br>
              <a:rPr lang="en-US" dirty="0">
                <a:latin typeface="Times" charset="0"/>
                <a:ea typeface="Times" charset="0"/>
                <a:cs typeface="Times" charset="0"/>
              </a:rPr>
            </a:br>
            <a:endParaRPr lang="en-US" dirty="0">
              <a:latin typeface="Times" charset="0"/>
              <a:ea typeface="Times" charset="0"/>
              <a:cs typeface="Times" charset="0"/>
            </a:endParaRPr>
          </a:p>
        </p:txBody>
      </p:sp>
      <p:sp>
        <p:nvSpPr>
          <p:cNvPr id="3" name="Content Placeholder 2"/>
          <p:cNvSpPr>
            <a:spLocks noGrp="1"/>
          </p:cNvSpPr>
          <p:nvPr>
            <p:ph idx="1"/>
          </p:nvPr>
        </p:nvSpPr>
        <p:spPr>
          <a:xfrm>
            <a:off x="457200" y="1219200"/>
            <a:ext cx="8229600" cy="4525963"/>
          </a:xfrm>
        </p:spPr>
        <p:txBody>
          <a:bodyPr/>
          <a:lstStyle/>
          <a:p>
            <a:r>
              <a:rPr lang="en-US" sz="2400" dirty="0" smtClean="0">
                <a:latin typeface="Times" charset="0"/>
                <a:ea typeface="Times" charset="0"/>
                <a:cs typeface="Times" charset="0"/>
              </a:rPr>
              <a:t>It</a:t>
            </a:r>
            <a:r>
              <a:rPr lang="en-US" sz="2400" dirty="0">
                <a:latin typeface="Times" charset="0"/>
                <a:ea typeface="Times" charset="0"/>
                <a:cs typeface="Times" charset="0"/>
              </a:rPr>
              <a:t> is vital to remember that the </a:t>
            </a:r>
            <a:r>
              <a:rPr lang="en-US" sz="2400" dirty="0">
                <a:solidFill>
                  <a:srgbClr val="FF0000"/>
                </a:solidFill>
                <a:latin typeface="Times" charset="0"/>
                <a:ea typeface="Times" charset="0"/>
                <a:cs typeface="Times" charset="0"/>
              </a:rPr>
              <a:t>mainstay of treatment of acute PE is anticoagulation</a:t>
            </a:r>
            <a:r>
              <a:rPr lang="en-US" sz="2400" dirty="0">
                <a:latin typeface="Times" charset="0"/>
                <a:ea typeface="Times" charset="0"/>
                <a:cs typeface="Times" charset="0"/>
              </a:rPr>
              <a:t>.</a:t>
            </a:r>
          </a:p>
          <a:p>
            <a:r>
              <a:rPr lang="en-US" sz="2400" dirty="0">
                <a:latin typeface="Times" charset="0"/>
                <a:ea typeface="Times" charset="0"/>
                <a:cs typeface="Times" charset="0"/>
              </a:rPr>
              <a:t>It is important to note that either low-molecular-weight heparin (LMWH) or </a:t>
            </a:r>
            <a:r>
              <a:rPr lang="en-US" sz="2400" dirty="0" err="1">
                <a:latin typeface="Times" charset="0"/>
                <a:ea typeface="Times" charset="0"/>
                <a:cs typeface="Times" charset="0"/>
              </a:rPr>
              <a:t>fondaparinux</a:t>
            </a:r>
            <a:r>
              <a:rPr lang="en-US" sz="2400" dirty="0">
                <a:latin typeface="Times" charset="0"/>
                <a:ea typeface="Times" charset="0"/>
                <a:cs typeface="Times" charset="0"/>
              </a:rPr>
              <a:t> or unfractionated heparin (UFH) can be used for anticoagulation in acute PE. </a:t>
            </a:r>
            <a:endParaRPr lang="en-US" sz="2400" dirty="0" smtClean="0">
              <a:latin typeface="Times" charset="0"/>
              <a:ea typeface="Times" charset="0"/>
              <a:cs typeface="Times" charset="0"/>
            </a:endParaRPr>
          </a:p>
          <a:p>
            <a:r>
              <a:rPr lang="en-US" sz="2400" dirty="0" smtClean="0">
                <a:solidFill>
                  <a:srgbClr val="FF0000"/>
                </a:solidFill>
                <a:latin typeface="Times" charset="0"/>
                <a:ea typeface="Times" charset="0"/>
                <a:cs typeface="Times" charset="0"/>
              </a:rPr>
              <a:t>LMWH </a:t>
            </a:r>
            <a:r>
              <a:rPr lang="en-US" sz="2400" dirty="0">
                <a:latin typeface="Times" charset="0"/>
                <a:ea typeface="Times" charset="0"/>
                <a:cs typeface="Times" charset="0"/>
              </a:rPr>
              <a:t>and </a:t>
            </a:r>
            <a:r>
              <a:rPr lang="en-US" sz="2400" dirty="0" err="1">
                <a:latin typeface="Times" charset="0"/>
                <a:ea typeface="Times" charset="0"/>
                <a:cs typeface="Times" charset="0"/>
              </a:rPr>
              <a:t>fondaparinux</a:t>
            </a:r>
            <a:r>
              <a:rPr lang="en-US" sz="2400" dirty="0">
                <a:latin typeface="Times" charset="0"/>
                <a:ea typeface="Times" charset="0"/>
                <a:cs typeface="Times" charset="0"/>
              </a:rPr>
              <a:t> are preferred since they have a less incidence of inducing major bleeding and heparin-induced </a:t>
            </a:r>
            <a:r>
              <a:rPr lang="en-US" sz="2400" dirty="0" smtClean="0">
                <a:latin typeface="Times" charset="0"/>
                <a:ea typeface="Times" charset="0"/>
                <a:cs typeface="Times" charset="0"/>
              </a:rPr>
              <a:t>thrombocytopenia.</a:t>
            </a:r>
            <a:endParaRPr lang="en-US" sz="2400" dirty="0">
              <a:latin typeface="Times" charset="0"/>
              <a:ea typeface="Times" charset="0"/>
              <a:cs typeface="Times" charset="0"/>
            </a:endParaRPr>
          </a:p>
          <a:p>
            <a:r>
              <a:rPr lang="en-US" sz="2400" dirty="0" smtClean="0">
                <a:solidFill>
                  <a:srgbClr val="FF0000"/>
                </a:solidFill>
                <a:latin typeface="Times" charset="0"/>
                <a:ea typeface="Times" charset="0"/>
                <a:cs typeface="Times" charset="0"/>
              </a:rPr>
              <a:t>UFH</a:t>
            </a:r>
            <a:r>
              <a:rPr lang="en-US" sz="2400" dirty="0" smtClean="0">
                <a:latin typeface="Times" charset="0"/>
                <a:ea typeface="Times" charset="0"/>
                <a:cs typeface="Times" charset="0"/>
              </a:rPr>
              <a:t> </a:t>
            </a:r>
            <a:r>
              <a:rPr lang="en-US" sz="2400" dirty="0">
                <a:latin typeface="Times" charset="0"/>
                <a:ea typeface="Times" charset="0"/>
                <a:cs typeface="Times" charset="0"/>
              </a:rPr>
              <a:t>is usually only used in patients with hemodynamic instability in whom primary reperfusion treatment might be required, or in patients with renal impairment. </a:t>
            </a:r>
            <a:endParaRPr lang="en-US" sz="2400" dirty="0" smtClean="0">
              <a:latin typeface="Times" charset="0"/>
              <a:ea typeface="Times" charset="0"/>
              <a:cs typeface="Times" charset="0"/>
            </a:endParaRPr>
          </a:p>
          <a:p>
            <a:r>
              <a:rPr lang="en-US" sz="2400" dirty="0" smtClean="0">
                <a:latin typeface="Times" charset="0"/>
                <a:ea typeface="Times" charset="0"/>
                <a:cs typeface="Times" charset="0"/>
              </a:rPr>
              <a:t>Newer </a:t>
            </a:r>
            <a:r>
              <a:rPr lang="en-US" sz="2400" dirty="0">
                <a:latin typeface="Times" charset="0"/>
                <a:ea typeface="Times" charset="0"/>
                <a:cs typeface="Times" charset="0"/>
              </a:rPr>
              <a:t>oral anticoagulants (NOACs) and vitamin K antagonists(VKA) can also be used for anticoagulation in PE.</a:t>
            </a:r>
          </a:p>
          <a:p>
            <a:endParaRPr lang="en-US" dirty="0"/>
          </a:p>
        </p:txBody>
      </p:sp>
    </p:spTree>
    <p:extLst>
      <p:ext uri="{BB962C8B-B14F-4D97-AF65-F5344CB8AC3E}">
        <p14:creationId xmlns:p14="http://schemas.microsoft.com/office/powerpoint/2010/main" val="196873050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44">
            <a:extLst>
              <a:ext uri="{FF2B5EF4-FFF2-40B4-BE49-F238E27FC236}">
                <a16:creationId xmlns:a16="http://schemas.microsoft.com/office/drawing/2014/main" xmlns="" id="{64C0F4F1-05FC-4485-95CA-CC10B477D613}"/>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857250"/>
            <a:ext cx="9144000" cy="5143500"/>
          </a:xfrm>
          <a:prstGeom prst="rect">
            <a:avLst/>
          </a:prstGeom>
        </p:spPr>
      </p:pic>
    </p:spTree>
    <p:extLst>
      <p:ext uri="{BB962C8B-B14F-4D97-AF65-F5344CB8AC3E}">
        <p14:creationId xmlns:p14="http://schemas.microsoft.com/office/powerpoint/2010/main" val="141465547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2784" y="0"/>
            <a:ext cx="8229600" cy="1143000"/>
          </a:xfrm>
        </p:spPr>
        <p:txBody>
          <a:bodyPr/>
          <a:lstStyle/>
          <a:p>
            <a:r>
              <a:rPr lang="en-US" dirty="0">
                <a:latin typeface="Times" charset="0"/>
                <a:ea typeface="Times" charset="0"/>
                <a:cs typeface="Times" charset="0"/>
              </a:rPr>
              <a:t>Thrombolysis</a:t>
            </a:r>
          </a:p>
        </p:txBody>
      </p:sp>
      <p:sp>
        <p:nvSpPr>
          <p:cNvPr id="3" name="Content Placeholder 2"/>
          <p:cNvSpPr>
            <a:spLocks noGrp="1"/>
          </p:cNvSpPr>
          <p:nvPr>
            <p:ph idx="1"/>
          </p:nvPr>
        </p:nvSpPr>
        <p:spPr>
          <a:xfrm>
            <a:off x="442784" y="571500"/>
            <a:ext cx="8229600" cy="4525963"/>
          </a:xfrm>
        </p:spPr>
        <p:txBody>
          <a:bodyPr/>
          <a:lstStyle/>
          <a:p>
            <a:endParaRPr lang="en-US" dirty="0"/>
          </a:p>
          <a:p>
            <a:r>
              <a:rPr lang="en-US" dirty="0">
                <a:latin typeface="Times" charset="0"/>
                <a:ea typeface="Times" charset="0"/>
                <a:cs typeface="Times" charset="0"/>
              </a:rPr>
              <a:t>Thrombolysis has shown an effective </a:t>
            </a:r>
            <a:r>
              <a:rPr lang="en-US" dirty="0">
                <a:solidFill>
                  <a:srgbClr val="FF0000"/>
                </a:solidFill>
                <a:latin typeface="Times" charset="0"/>
                <a:ea typeface="Times" charset="0"/>
                <a:cs typeface="Times" charset="0"/>
              </a:rPr>
              <a:t>reduction in pulmonary artery pressure and resistance in patients with PE when compared with UFH alone</a:t>
            </a:r>
            <a:r>
              <a:rPr lang="en-US" dirty="0">
                <a:latin typeface="Times" charset="0"/>
                <a:ea typeface="Times" charset="0"/>
                <a:cs typeface="Times" charset="0"/>
              </a:rPr>
              <a:t>; these improvements are assessed by a decrease in RV dilation on </a:t>
            </a:r>
            <a:r>
              <a:rPr lang="en-US" dirty="0" smtClean="0">
                <a:latin typeface="Times" charset="0"/>
                <a:ea typeface="Times" charset="0"/>
                <a:cs typeface="Times" charset="0"/>
              </a:rPr>
              <a:t>echocardiography.</a:t>
            </a:r>
            <a:endParaRPr lang="en-US" dirty="0">
              <a:latin typeface="Times" charset="0"/>
              <a:ea typeface="Times" charset="0"/>
              <a:cs typeface="Times" charset="0"/>
            </a:endParaRPr>
          </a:p>
          <a:p>
            <a:endParaRPr lang="en-US" dirty="0" smtClean="0">
              <a:latin typeface="Times" charset="0"/>
              <a:ea typeface="Times" charset="0"/>
              <a:cs typeface="Times" charset="0"/>
            </a:endParaRPr>
          </a:p>
          <a:p>
            <a:r>
              <a:rPr lang="en-US" dirty="0" smtClean="0">
                <a:latin typeface="Times" charset="0"/>
                <a:ea typeface="Times" charset="0"/>
                <a:cs typeface="Times" charset="0"/>
              </a:rPr>
              <a:t>Thrombolysis </a:t>
            </a:r>
            <a:r>
              <a:rPr lang="en-US" dirty="0">
                <a:latin typeface="Times" charset="0"/>
                <a:ea typeface="Times" charset="0"/>
                <a:cs typeface="Times" charset="0"/>
              </a:rPr>
              <a:t>is preferred when therapy can be instituted within 48 hours of symptom onset, but it has still shown benefit in patients whose symptoms began less than 14 days ago.</a:t>
            </a:r>
          </a:p>
          <a:p>
            <a:endParaRPr lang="en-US" dirty="0"/>
          </a:p>
        </p:txBody>
      </p:sp>
    </p:spTree>
    <p:extLst>
      <p:ext uri="{BB962C8B-B14F-4D97-AF65-F5344CB8AC3E}">
        <p14:creationId xmlns:p14="http://schemas.microsoft.com/office/powerpoint/2010/main" val="209640919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46">
            <a:extLst>
              <a:ext uri="{FF2B5EF4-FFF2-40B4-BE49-F238E27FC236}">
                <a16:creationId xmlns:a16="http://schemas.microsoft.com/office/drawing/2014/main" xmlns="" id="{8068FFA6-20D9-4825-8AD9-C6A3B91F9819}"/>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857250"/>
            <a:ext cx="9144000" cy="5143500"/>
          </a:xfrm>
          <a:prstGeom prst="rect">
            <a:avLst/>
          </a:prstGeom>
        </p:spPr>
      </p:pic>
    </p:spTree>
    <p:extLst>
      <p:ext uri="{BB962C8B-B14F-4D97-AF65-F5344CB8AC3E}">
        <p14:creationId xmlns:p14="http://schemas.microsoft.com/office/powerpoint/2010/main" val="132309558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charset="0"/>
                <a:ea typeface="Times" charset="0"/>
                <a:cs typeface="Times" charset="0"/>
              </a:rPr>
              <a:t>Catheter-Directed Treatment</a:t>
            </a:r>
          </a:p>
        </p:txBody>
      </p:sp>
      <p:sp>
        <p:nvSpPr>
          <p:cNvPr id="3" name="Content Placeholder 2"/>
          <p:cNvSpPr>
            <a:spLocks noGrp="1"/>
          </p:cNvSpPr>
          <p:nvPr>
            <p:ph idx="1"/>
          </p:nvPr>
        </p:nvSpPr>
        <p:spPr/>
        <p:txBody>
          <a:bodyPr/>
          <a:lstStyle/>
          <a:p>
            <a:endParaRPr lang="en-US" dirty="0"/>
          </a:p>
          <a:p>
            <a:pPr marL="0" indent="0">
              <a:buNone/>
            </a:pPr>
            <a:r>
              <a:rPr lang="en-US" sz="2800" dirty="0">
                <a:latin typeface="Times" charset="0"/>
                <a:ea typeface="Times" charset="0"/>
                <a:cs typeface="Times" charset="0"/>
              </a:rPr>
              <a:t>Involves the insertion of a catheter into the pulmonary arteries, which is then used for ultrasound-assisted thrombolysis, suction embolectomy, rotational embolectomy, thrombus aspiration, or combining mechanical fragmentation with pharmacological catheter-directed thrombolysis. Different studies have shown a success rate of up to 87%  for catheter-directed therapies.</a:t>
            </a:r>
          </a:p>
          <a:p>
            <a:pPr marL="0" indent="0">
              <a:buNone/>
            </a:pPr>
            <a:endParaRPr lang="en-US" dirty="0"/>
          </a:p>
        </p:txBody>
      </p:sp>
    </p:spTree>
    <p:extLst>
      <p:ext uri="{BB962C8B-B14F-4D97-AF65-F5344CB8AC3E}">
        <p14:creationId xmlns:p14="http://schemas.microsoft.com/office/powerpoint/2010/main" val="14620600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charset="0"/>
                <a:ea typeface="Times" charset="0"/>
                <a:cs typeface="Times" charset="0"/>
              </a:rPr>
              <a:t>Incidence of PE</a:t>
            </a:r>
            <a:endParaRPr lang="en-US" dirty="0">
              <a:latin typeface="Times" charset="0"/>
              <a:ea typeface="Times" charset="0"/>
              <a:cs typeface="Times" charset="0"/>
            </a:endParaRPr>
          </a:p>
        </p:txBody>
      </p:sp>
      <p:sp>
        <p:nvSpPr>
          <p:cNvPr id="3" name="Content Placeholder 2"/>
          <p:cNvSpPr>
            <a:spLocks noGrp="1"/>
          </p:cNvSpPr>
          <p:nvPr>
            <p:ph idx="1"/>
          </p:nvPr>
        </p:nvSpPr>
        <p:spPr/>
        <p:txBody>
          <a:bodyPr/>
          <a:lstStyle/>
          <a:p>
            <a:r>
              <a:rPr lang="en-US" sz="2400" dirty="0">
                <a:latin typeface="Times" charset="0"/>
                <a:ea typeface="Times" charset="0"/>
                <a:cs typeface="Times" charset="0"/>
              </a:rPr>
              <a:t>The incidence of venous thromboembolism (VTE), including pulmonary embolism (PE) and deep venous thromboembolism (DVT), in the United States is unclear because there is no national surveillance system. However, PE is considered to be the third most common cause of cardiovascular death, with 60,000-100,000 deaths per </a:t>
            </a:r>
            <a:r>
              <a:rPr lang="en-US" sz="2400" dirty="0" smtClean="0">
                <a:latin typeface="Times" charset="0"/>
                <a:ea typeface="Times" charset="0"/>
                <a:cs typeface="Times" charset="0"/>
              </a:rPr>
              <a:t>year.</a:t>
            </a:r>
            <a:r>
              <a:rPr lang="en-US" sz="2400" dirty="0">
                <a:latin typeface="Times" charset="0"/>
                <a:ea typeface="Times" charset="0"/>
                <a:cs typeface="Times" charset="0"/>
              </a:rPr>
              <a:t> This is likely an underestimation because PE can result in unexplained sudden cardiac death. Treatment varies depending on the severity of the disease and the center's expertise and resources. </a:t>
            </a:r>
            <a:endParaRPr lang="en-US" sz="2400" dirty="0">
              <a:latin typeface="Times" charset="0"/>
              <a:ea typeface="Times" charset="0"/>
              <a:cs typeface="Times" charset="0"/>
            </a:endParaRPr>
          </a:p>
        </p:txBody>
      </p:sp>
    </p:spTree>
    <p:extLst>
      <p:ext uri="{BB962C8B-B14F-4D97-AF65-F5344CB8AC3E}">
        <p14:creationId xmlns:p14="http://schemas.microsoft.com/office/powerpoint/2010/main" val="114072121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48">
            <a:extLst>
              <a:ext uri="{FF2B5EF4-FFF2-40B4-BE49-F238E27FC236}">
                <a16:creationId xmlns:a16="http://schemas.microsoft.com/office/drawing/2014/main" xmlns="" id="{262A5A6F-310A-4354-8E31-6B8CADAE6461}"/>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857250"/>
            <a:ext cx="9144000" cy="5143500"/>
          </a:xfrm>
          <a:prstGeom prst="rect">
            <a:avLst/>
          </a:prstGeom>
        </p:spPr>
      </p:pic>
    </p:spTree>
    <p:extLst>
      <p:ext uri="{BB962C8B-B14F-4D97-AF65-F5344CB8AC3E}">
        <p14:creationId xmlns:p14="http://schemas.microsoft.com/office/powerpoint/2010/main" val="125018448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66">
            <a:extLst>
              <a:ext uri="{FF2B5EF4-FFF2-40B4-BE49-F238E27FC236}">
                <a16:creationId xmlns:a16="http://schemas.microsoft.com/office/drawing/2014/main" xmlns="" id="{1453E12D-6D34-4A6B-B28D-E05AAD648B33}"/>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857250"/>
            <a:ext cx="9144000" cy="5143500"/>
          </a:xfrm>
          <a:prstGeom prst="rect">
            <a:avLst/>
          </a:prstGeom>
        </p:spPr>
      </p:pic>
    </p:spTree>
    <p:extLst>
      <p:ext uri="{BB962C8B-B14F-4D97-AF65-F5344CB8AC3E}">
        <p14:creationId xmlns:p14="http://schemas.microsoft.com/office/powerpoint/2010/main" val="154433415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67">
            <a:extLst>
              <a:ext uri="{FF2B5EF4-FFF2-40B4-BE49-F238E27FC236}">
                <a16:creationId xmlns:a16="http://schemas.microsoft.com/office/drawing/2014/main" xmlns="" id="{1A2ADA9F-F0BE-46DD-A5CA-2F49E2331182}"/>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857250"/>
            <a:ext cx="9144000" cy="5143500"/>
          </a:xfrm>
          <a:prstGeom prst="rect">
            <a:avLst/>
          </a:prstGeom>
        </p:spPr>
      </p:pic>
    </p:spTree>
    <p:extLst>
      <p:ext uri="{BB962C8B-B14F-4D97-AF65-F5344CB8AC3E}">
        <p14:creationId xmlns:p14="http://schemas.microsoft.com/office/powerpoint/2010/main" val="113681905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68">
            <a:extLst>
              <a:ext uri="{FF2B5EF4-FFF2-40B4-BE49-F238E27FC236}">
                <a16:creationId xmlns:a16="http://schemas.microsoft.com/office/drawing/2014/main" xmlns="" id="{62066503-DB52-4428-A920-136BEFFF76F5}"/>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857250"/>
            <a:ext cx="9144000" cy="5143500"/>
          </a:xfrm>
          <a:prstGeom prst="rect">
            <a:avLst/>
          </a:prstGeom>
        </p:spPr>
      </p:pic>
    </p:spTree>
    <p:extLst>
      <p:ext uri="{BB962C8B-B14F-4D97-AF65-F5344CB8AC3E}">
        <p14:creationId xmlns:p14="http://schemas.microsoft.com/office/powerpoint/2010/main" val="35588364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2">
            <a:extLst>
              <a:ext uri="{FF2B5EF4-FFF2-40B4-BE49-F238E27FC236}">
                <a16:creationId xmlns:a16="http://schemas.microsoft.com/office/drawing/2014/main" xmlns="" id="{DBEBF126-2B45-480A-8461-023ECD3BA737}"/>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857250"/>
            <a:ext cx="9144000" cy="5143500"/>
          </a:xfrm>
          <a:prstGeom prst="rect">
            <a:avLst/>
          </a:prstGeom>
        </p:spPr>
      </p:pic>
    </p:spTree>
    <p:extLst>
      <p:ext uri="{BB962C8B-B14F-4D97-AF65-F5344CB8AC3E}">
        <p14:creationId xmlns:p14="http://schemas.microsoft.com/office/powerpoint/2010/main" val="1464509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Risk factors</a:t>
            </a:r>
            <a:endParaRPr lang="en-US" dirty="0"/>
          </a:p>
        </p:txBody>
      </p:sp>
      <p:sp>
        <p:nvSpPr>
          <p:cNvPr id="3" name="Content Placeholder 2"/>
          <p:cNvSpPr>
            <a:spLocks noGrp="1"/>
          </p:cNvSpPr>
          <p:nvPr>
            <p:ph idx="1"/>
          </p:nvPr>
        </p:nvSpPr>
        <p:spPr/>
        <p:txBody>
          <a:bodyPr/>
          <a:lstStyle/>
          <a:p>
            <a:r>
              <a:rPr lang="en-US" sz="2400" dirty="0">
                <a:latin typeface="Times" charset="0"/>
                <a:ea typeface="Times" charset="0"/>
                <a:cs typeface="Times" charset="0"/>
              </a:rPr>
              <a:t>Risk factors can be classified as genetic and acquired. </a:t>
            </a:r>
            <a:endParaRPr lang="en-US" sz="2400" dirty="0" smtClean="0">
              <a:latin typeface="Times" charset="0"/>
              <a:ea typeface="Times" charset="0"/>
              <a:cs typeface="Times" charset="0"/>
            </a:endParaRPr>
          </a:p>
          <a:p>
            <a:r>
              <a:rPr lang="en-US" sz="2400" dirty="0" smtClean="0">
                <a:solidFill>
                  <a:srgbClr val="FF0000"/>
                </a:solidFill>
                <a:latin typeface="Times" charset="0"/>
                <a:ea typeface="Times" charset="0"/>
                <a:cs typeface="Times" charset="0"/>
              </a:rPr>
              <a:t>Genetic </a:t>
            </a:r>
            <a:r>
              <a:rPr lang="en-US" sz="2400" dirty="0">
                <a:solidFill>
                  <a:srgbClr val="FF0000"/>
                </a:solidFill>
                <a:latin typeface="Times" charset="0"/>
                <a:ea typeface="Times" charset="0"/>
                <a:cs typeface="Times" charset="0"/>
              </a:rPr>
              <a:t>risk factors</a:t>
            </a:r>
            <a:r>
              <a:rPr lang="en-US" sz="2400" dirty="0">
                <a:latin typeface="Times" charset="0"/>
                <a:ea typeface="Times" charset="0"/>
                <a:cs typeface="Times" charset="0"/>
              </a:rPr>
              <a:t> include thrombophilia such as factor V Leiden mutation, prothrombin gene mutation, protein C deficiency, protein S deficiency, </a:t>
            </a:r>
            <a:r>
              <a:rPr lang="en-US" sz="2400" dirty="0" err="1">
                <a:latin typeface="Times" charset="0"/>
                <a:ea typeface="Times" charset="0"/>
                <a:cs typeface="Times" charset="0"/>
              </a:rPr>
              <a:t>hyperhomocysteinemia</a:t>
            </a:r>
            <a:r>
              <a:rPr lang="en-US" sz="2400" dirty="0">
                <a:latin typeface="Times" charset="0"/>
                <a:ea typeface="Times" charset="0"/>
                <a:cs typeface="Times" charset="0"/>
              </a:rPr>
              <a:t>, among others. </a:t>
            </a:r>
            <a:endParaRPr lang="en-US" sz="2400" dirty="0" smtClean="0">
              <a:latin typeface="Times" charset="0"/>
              <a:ea typeface="Times" charset="0"/>
              <a:cs typeface="Times" charset="0"/>
            </a:endParaRPr>
          </a:p>
          <a:p>
            <a:r>
              <a:rPr lang="en-US" sz="2400" dirty="0" smtClean="0">
                <a:solidFill>
                  <a:srgbClr val="FF0000"/>
                </a:solidFill>
                <a:latin typeface="Times" charset="0"/>
                <a:ea typeface="Times" charset="0"/>
                <a:cs typeface="Times" charset="0"/>
              </a:rPr>
              <a:t>Acquired </a:t>
            </a:r>
            <a:r>
              <a:rPr lang="en-US" sz="2400" dirty="0">
                <a:solidFill>
                  <a:srgbClr val="FF0000"/>
                </a:solidFill>
                <a:latin typeface="Times" charset="0"/>
                <a:ea typeface="Times" charset="0"/>
                <a:cs typeface="Times" charset="0"/>
              </a:rPr>
              <a:t>risk factors </a:t>
            </a:r>
            <a:r>
              <a:rPr lang="en-US" sz="2400" dirty="0">
                <a:latin typeface="Times" charset="0"/>
                <a:ea typeface="Times" charset="0"/>
                <a:cs typeface="Times" charset="0"/>
              </a:rPr>
              <a:t>include immobilization for prolonged periods (bed rest greater than three days, anyone traveling greater than 4 hours, whether by air, car, bus, or train), recent orthopedic surgery, malignancy, indwelling venous catheter, obesity, pregnancy, cigarette smoking, oral contraceptive pill use, etc.</a:t>
            </a:r>
            <a:endParaRPr lang="en-US" sz="2400" dirty="0">
              <a:latin typeface="Times" charset="0"/>
              <a:ea typeface="Times" charset="0"/>
              <a:cs typeface="Times" charset="0"/>
            </a:endParaRPr>
          </a:p>
        </p:txBody>
      </p:sp>
    </p:spTree>
    <p:extLst>
      <p:ext uri="{BB962C8B-B14F-4D97-AF65-F5344CB8AC3E}">
        <p14:creationId xmlns:p14="http://schemas.microsoft.com/office/powerpoint/2010/main" val="17268270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4800" y="274638"/>
            <a:ext cx="8847648" cy="5592762"/>
          </a:xfrm>
        </p:spPr>
      </p:pic>
    </p:spTree>
    <p:extLst>
      <p:ext uri="{BB962C8B-B14F-4D97-AF65-F5344CB8AC3E}">
        <p14:creationId xmlns:p14="http://schemas.microsoft.com/office/powerpoint/2010/main" val="15997191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951"/>
            <a:ext cx="8229600" cy="1143000"/>
          </a:xfrm>
        </p:spPr>
        <p:txBody>
          <a:bodyPr/>
          <a:lstStyle/>
          <a:p>
            <a:r>
              <a:rPr lang="en-US" sz="3200" dirty="0" smtClean="0">
                <a:latin typeface="Times" charset="0"/>
                <a:ea typeface="Times" charset="0"/>
                <a:cs typeface="Times" charset="0"/>
              </a:rPr>
              <a:t>Differential </a:t>
            </a:r>
            <a:r>
              <a:rPr lang="en-US" sz="3200" dirty="0">
                <a:latin typeface="Times" charset="0"/>
                <a:ea typeface="Times" charset="0"/>
                <a:cs typeface="Times" charset="0"/>
              </a:rPr>
              <a:t>diagnosis of PE </a:t>
            </a:r>
          </a:p>
        </p:txBody>
      </p:sp>
      <p:sp>
        <p:nvSpPr>
          <p:cNvPr id="3" name="Content Placeholder 2"/>
          <p:cNvSpPr>
            <a:spLocks noGrp="1"/>
          </p:cNvSpPr>
          <p:nvPr>
            <p:ph idx="1"/>
          </p:nvPr>
        </p:nvSpPr>
        <p:spPr/>
        <p:txBody>
          <a:bodyPr/>
          <a:lstStyle/>
          <a:p>
            <a:r>
              <a:rPr lang="en-US" sz="2400" dirty="0" smtClean="0">
                <a:latin typeface="Times" charset="0"/>
                <a:ea typeface="Times" charset="0"/>
                <a:cs typeface="Times" charset="0"/>
              </a:rPr>
              <a:t>Acute </a:t>
            </a:r>
            <a:r>
              <a:rPr lang="en-US" sz="2400" dirty="0">
                <a:latin typeface="Times" charset="0"/>
                <a:ea typeface="Times" charset="0"/>
                <a:cs typeface="Times" charset="0"/>
              </a:rPr>
              <a:t>coronary syndrome</a:t>
            </a:r>
          </a:p>
          <a:p>
            <a:r>
              <a:rPr lang="en-US" sz="2400" dirty="0">
                <a:latin typeface="Times" charset="0"/>
                <a:ea typeface="Times" charset="0"/>
                <a:cs typeface="Times" charset="0"/>
              </a:rPr>
              <a:t>Stable angina</a:t>
            </a:r>
          </a:p>
          <a:p>
            <a:r>
              <a:rPr lang="en-US" sz="2400" dirty="0">
                <a:latin typeface="Times" charset="0"/>
                <a:ea typeface="Times" charset="0"/>
                <a:cs typeface="Times" charset="0"/>
              </a:rPr>
              <a:t>Acute pericarditis</a:t>
            </a:r>
          </a:p>
          <a:p>
            <a:r>
              <a:rPr lang="en-US" sz="2400" dirty="0">
                <a:latin typeface="Times" charset="0"/>
                <a:ea typeface="Times" charset="0"/>
                <a:cs typeface="Times" charset="0"/>
              </a:rPr>
              <a:t>Congestive heart failure</a:t>
            </a:r>
          </a:p>
          <a:p>
            <a:r>
              <a:rPr lang="en-US" sz="2400" dirty="0">
                <a:latin typeface="Times" charset="0"/>
                <a:ea typeface="Times" charset="0"/>
                <a:cs typeface="Times" charset="0"/>
              </a:rPr>
              <a:t>Malignancy</a:t>
            </a:r>
          </a:p>
          <a:p>
            <a:r>
              <a:rPr lang="en-US" sz="2400" dirty="0">
                <a:latin typeface="Times" charset="0"/>
                <a:ea typeface="Times" charset="0"/>
                <a:cs typeface="Times" charset="0"/>
              </a:rPr>
              <a:t>Cardiac arrhythmias</a:t>
            </a:r>
          </a:p>
          <a:p>
            <a:r>
              <a:rPr lang="en-US" sz="2400" dirty="0">
                <a:latin typeface="Times" charset="0"/>
                <a:ea typeface="Times" charset="0"/>
                <a:cs typeface="Times" charset="0"/>
              </a:rPr>
              <a:t>Pneumonia</a:t>
            </a:r>
          </a:p>
          <a:p>
            <a:r>
              <a:rPr lang="en-US" sz="2400" dirty="0">
                <a:latin typeface="Times" charset="0"/>
                <a:ea typeface="Times" charset="0"/>
                <a:cs typeface="Times" charset="0"/>
              </a:rPr>
              <a:t>Pneumonitis</a:t>
            </a:r>
          </a:p>
          <a:p>
            <a:r>
              <a:rPr lang="en-US" sz="2400" dirty="0">
                <a:latin typeface="Times" charset="0"/>
                <a:ea typeface="Times" charset="0"/>
                <a:cs typeface="Times" charset="0"/>
              </a:rPr>
              <a:t>Pneumothorax</a:t>
            </a:r>
          </a:p>
          <a:p>
            <a:r>
              <a:rPr lang="en-US" sz="2400" dirty="0">
                <a:latin typeface="Times" charset="0"/>
                <a:ea typeface="Times" charset="0"/>
                <a:cs typeface="Times" charset="0"/>
              </a:rPr>
              <a:t>Vasovagal syncope</a:t>
            </a:r>
          </a:p>
          <a:p>
            <a:endParaRPr lang="en-US" dirty="0"/>
          </a:p>
        </p:txBody>
      </p:sp>
    </p:spTree>
    <p:extLst>
      <p:ext uri="{BB962C8B-B14F-4D97-AF65-F5344CB8AC3E}">
        <p14:creationId xmlns:p14="http://schemas.microsoft.com/office/powerpoint/2010/main" val="6928839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3184" y="990600"/>
            <a:ext cx="8777631" cy="3573462"/>
          </a:xfrm>
        </p:spPr>
      </p:pic>
    </p:spTree>
    <p:extLst>
      <p:ext uri="{BB962C8B-B14F-4D97-AF65-F5344CB8AC3E}">
        <p14:creationId xmlns:p14="http://schemas.microsoft.com/office/powerpoint/2010/main" val="2097345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latin typeface="Times" charset="0"/>
                <a:ea typeface="Times" charset="0"/>
                <a:cs typeface="Times" charset="0"/>
              </a:rPr>
              <a:t>Types of Pulmonary Embolism</a:t>
            </a:r>
            <a:br>
              <a:rPr lang="en-US" sz="3600" dirty="0">
                <a:latin typeface="Times" charset="0"/>
                <a:ea typeface="Times" charset="0"/>
                <a:cs typeface="Times" charset="0"/>
              </a:rPr>
            </a:br>
            <a:endParaRPr lang="en-US" sz="3600" dirty="0">
              <a:latin typeface="Times" charset="0"/>
              <a:ea typeface="Times" charset="0"/>
              <a:cs typeface="Times" charset="0"/>
            </a:endParaRPr>
          </a:p>
        </p:txBody>
      </p:sp>
      <p:sp>
        <p:nvSpPr>
          <p:cNvPr id="3" name="Content Placeholder 2"/>
          <p:cNvSpPr>
            <a:spLocks noGrp="1"/>
          </p:cNvSpPr>
          <p:nvPr>
            <p:ph idx="1"/>
          </p:nvPr>
        </p:nvSpPr>
        <p:spPr>
          <a:xfrm>
            <a:off x="304800" y="1066800"/>
            <a:ext cx="8229600" cy="4525963"/>
          </a:xfrm>
        </p:spPr>
        <p:txBody>
          <a:bodyPr/>
          <a:lstStyle/>
          <a:p>
            <a:r>
              <a:rPr lang="en-US" sz="2000" dirty="0" smtClean="0">
                <a:latin typeface="Times" charset="0"/>
                <a:ea typeface="Times" charset="0"/>
                <a:cs typeface="Times" charset="0"/>
              </a:rPr>
              <a:t>It </a:t>
            </a:r>
            <a:r>
              <a:rPr lang="en-US" sz="2000" dirty="0">
                <a:latin typeface="Times" charset="0"/>
                <a:ea typeface="Times" charset="0"/>
                <a:cs typeface="Times" charset="0"/>
              </a:rPr>
              <a:t>is extremely crucial to divide PE based on the presence or absence of hemodynamic stability.</a:t>
            </a:r>
          </a:p>
          <a:p>
            <a:r>
              <a:rPr lang="en-US" sz="2000" dirty="0">
                <a:solidFill>
                  <a:srgbClr val="FF0000"/>
                </a:solidFill>
                <a:latin typeface="Times" charset="0"/>
                <a:ea typeface="Times" charset="0"/>
                <a:cs typeface="Times" charset="0"/>
              </a:rPr>
              <a:t>Hemodynamically unstable PE </a:t>
            </a:r>
            <a:r>
              <a:rPr lang="en-US" sz="2000" dirty="0" smtClean="0">
                <a:latin typeface="Times" charset="0"/>
                <a:ea typeface="Times" charset="0"/>
                <a:cs typeface="Times" charset="0"/>
              </a:rPr>
              <a:t>(also called</a:t>
            </a:r>
            <a:r>
              <a:rPr lang="en-US" sz="2000" dirty="0">
                <a:latin typeface="Times" charset="0"/>
                <a:ea typeface="Times" charset="0"/>
                <a:cs typeface="Times" charset="0"/>
              </a:rPr>
              <a:t> </a:t>
            </a:r>
            <a:r>
              <a:rPr lang="en-US" sz="2000" dirty="0">
                <a:solidFill>
                  <a:srgbClr val="FF0000"/>
                </a:solidFill>
                <a:latin typeface="Times" charset="0"/>
                <a:ea typeface="Times" charset="0"/>
                <a:cs typeface="Times" charset="0"/>
              </a:rPr>
              <a:t>massive or high-risk</a:t>
            </a:r>
            <a:r>
              <a:rPr lang="en-US" sz="2000" b="1" dirty="0">
                <a:solidFill>
                  <a:srgbClr val="FF0000"/>
                </a:solidFill>
                <a:latin typeface="Times" charset="0"/>
                <a:ea typeface="Times" charset="0"/>
                <a:cs typeface="Times" charset="0"/>
              </a:rPr>
              <a:t> </a:t>
            </a:r>
            <a:r>
              <a:rPr lang="en-US" sz="2000" dirty="0">
                <a:solidFill>
                  <a:srgbClr val="FF0000"/>
                </a:solidFill>
                <a:latin typeface="Times" charset="0"/>
                <a:ea typeface="Times" charset="0"/>
                <a:cs typeface="Times" charset="0"/>
              </a:rPr>
              <a:t>PE</a:t>
            </a:r>
            <a:r>
              <a:rPr lang="en-US" sz="2000" dirty="0">
                <a:latin typeface="Times" charset="0"/>
                <a:ea typeface="Times" charset="0"/>
                <a:cs typeface="Times" charset="0"/>
              </a:rPr>
              <a:t>) is PE which results in hypotension (as defined by systolic blood pressure (SBP) less than 90 mmHg or a drop in SBP of 40 mm Hg or more from baseline or hypotension that requires vasopressors or inotropes), the old term "massive" PE does not describe the size of the PE but describes its hemodynamic effect. Patients with hemodynamically unstable PE are more likely to die from obstructive shock (i.e., severe right ventricular failure).</a:t>
            </a:r>
          </a:p>
          <a:p>
            <a:r>
              <a:rPr lang="en-US" sz="2000" dirty="0">
                <a:solidFill>
                  <a:srgbClr val="FF0000"/>
                </a:solidFill>
                <a:latin typeface="Times" charset="0"/>
                <a:ea typeface="Times" charset="0"/>
                <a:cs typeface="Times" charset="0"/>
              </a:rPr>
              <a:t>Hemodynamically stable PE </a:t>
            </a:r>
            <a:r>
              <a:rPr lang="en-US" sz="2000" dirty="0">
                <a:latin typeface="Times" charset="0"/>
                <a:ea typeface="Times" charset="0"/>
                <a:cs typeface="Times" charset="0"/>
              </a:rPr>
              <a:t>is a spectrum ranging from small, mildly symptomatic or asymptomatic PE (low-risk PE or small PE) to PEs, which cause mild hypotension that stabilizes in response to fluid therapy, or those who present with right ventricle dysfunction (</a:t>
            </a:r>
            <a:r>
              <a:rPr lang="en-US" sz="2000" dirty="0" err="1">
                <a:latin typeface="Times" charset="0"/>
                <a:ea typeface="Times" charset="0"/>
                <a:cs typeface="Times" charset="0"/>
              </a:rPr>
              <a:t>submassive</a:t>
            </a:r>
            <a:r>
              <a:rPr lang="en-US" sz="2000" dirty="0">
                <a:latin typeface="Times" charset="0"/>
                <a:ea typeface="Times" charset="0"/>
                <a:cs typeface="Times" charset="0"/>
              </a:rPr>
              <a:t> or intermediate-risk PE), but is hemodynamically stable.</a:t>
            </a:r>
          </a:p>
          <a:p>
            <a:endParaRPr lang="en-US" dirty="0"/>
          </a:p>
        </p:txBody>
      </p:sp>
    </p:spTree>
    <p:extLst>
      <p:ext uri="{BB962C8B-B14F-4D97-AF65-F5344CB8AC3E}">
        <p14:creationId xmlns:p14="http://schemas.microsoft.com/office/powerpoint/2010/main" val="615577238"/>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16421</TotalTime>
  <Words>1164</Words>
  <Application>Microsoft Macintosh PowerPoint</Application>
  <PresentationFormat>On-screen Show (4:3)</PresentationFormat>
  <Paragraphs>93</Paragraphs>
  <Slides>44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44</vt:i4>
      </vt:variant>
    </vt:vector>
  </HeadingPairs>
  <TitlesOfParts>
    <vt:vector size="48" baseType="lpstr">
      <vt:lpstr>Calibri</vt:lpstr>
      <vt:lpstr>Times</vt:lpstr>
      <vt:lpstr>Arial</vt:lpstr>
      <vt:lpstr>Default Design</vt:lpstr>
      <vt:lpstr>Pulmonary embolism</vt:lpstr>
      <vt:lpstr>Introduction</vt:lpstr>
      <vt:lpstr>Etiology </vt:lpstr>
      <vt:lpstr>Incidence of PE</vt:lpstr>
      <vt:lpstr>Risk factors</vt:lpstr>
      <vt:lpstr>PowerPoint Presentation</vt:lpstr>
      <vt:lpstr>Differential diagnosis of PE </vt:lpstr>
      <vt:lpstr>PowerPoint Presentation</vt:lpstr>
      <vt:lpstr>Types of Pulmonary Embolism </vt:lpstr>
      <vt:lpstr>Pathophysiology</vt:lpstr>
      <vt:lpstr>PowerPoint Presentation</vt:lpstr>
      <vt:lpstr>PowerPoint Presentation</vt:lpstr>
      <vt:lpstr>PowerPoint Presentation</vt:lpstr>
      <vt:lpstr>Clinical presentation</vt:lpstr>
      <vt:lpstr>Diagnostic Workup </vt:lpstr>
      <vt:lpstr>Brain Natriuretic Peptide (BNP) </vt:lpstr>
      <vt:lpstr>D-dimer  </vt:lpstr>
      <vt:lpstr>Electrocardiography (ECG) </vt:lpstr>
      <vt:lpstr>PowerPoint Presentation</vt:lpstr>
      <vt:lpstr>CXR</vt:lpstr>
      <vt:lpstr>PowerPoint Presentation</vt:lpstr>
      <vt:lpstr>PowerPoint Presentation</vt:lpstr>
      <vt:lpstr>Computed Tomographic Pulmonary Angiography (CTPA) </vt:lpstr>
      <vt:lpstr>PowerPoint Presentation</vt:lpstr>
      <vt:lpstr>Echo</vt:lpstr>
      <vt:lpstr>PowerPoint Presentation</vt:lpstr>
      <vt:lpstr>PowerPoint Presentation</vt:lpstr>
      <vt:lpstr>PowerPoint Presentation</vt:lpstr>
      <vt:lpstr>PowerPoint Presentation</vt:lpstr>
      <vt:lpstr>Geneva risk score</vt:lpstr>
      <vt:lpstr>PowerPoint Presentation</vt:lpstr>
      <vt:lpstr>PowerPoint Presentation</vt:lpstr>
      <vt:lpstr>PowerPoint Presentation</vt:lpstr>
      <vt:lpstr>PowerPoint Presentation</vt:lpstr>
      <vt:lpstr>Anticoagulation </vt:lpstr>
      <vt:lpstr>PowerPoint Presentation</vt:lpstr>
      <vt:lpstr>Thrombolysis</vt:lpstr>
      <vt:lpstr>PowerPoint Presentation</vt:lpstr>
      <vt:lpstr>Catheter-Directed Treatment</vt:lpstr>
      <vt:lpstr>PowerPoint Presentation</vt:lpstr>
      <vt:lpstr>PowerPoint Presentation</vt:lpstr>
      <vt:lpstr>PowerPoint Presentation</vt:lpstr>
      <vt:lpstr>PowerPoint Presentation</vt:lpstr>
      <vt:lpstr>PowerPoint Presentation</vt:lpstr>
    </vt:vector>
  </TitlesOfParts>
  <Company>Home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Home</dc:creator>
  <cp:lastModifiedBy>Microsoft Office User</cp:lastModifiedBy>
  <cp:revision>431</cp:revision>
  <dcterms:created xsi:type="dcterms:W3CDTF">2011-03-07T23:25:48Z</dcterms:created>
  <dcterms:modified xsi:type="dcterms:W3CDTF">2023-12-05T17:50:02Z</dcterms:modified>
</cp:coreProperties>
</file>